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5"/>
  </p:notesMasterIdLst>
  <p:handoutMasterIdLst>
    <p:handoutMasterId r:id="rId16"/>
  </p:handoutMasterIdLst>
  <p:sldIdLst>
    <p:sldId id="256" r:id="rId2"/>
    <p:sldId id="257" r:id="rId3"/>
    <p:sldId id="271" r:id="rId4"/>
    <p:sldId id="272" r:id="rId5"/>
    <p:sldId id="269" r:id="rId6"/>
    <p:sldId id="270" r:id="rId7"/>
    <p:sldId id="263" r:id="rId8"/>
    <p:sldId id="268" r:id="rId9"/>
    <p:sldId id="273" r:id="rId10"/>
    <p:sldId id="259" r:id="rId11"/>
    <p:sldId id="260" r:id="rId12"/>
    <p:sldId id="262" r:id="rId13"/>
    <p:sldId id="261"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40" autoAdjust="0"/>
    <p:restoredTop sz="94728" autoAdjust="0"/>
  </p:normalViewPr>
  <p:slideViewPr>
    <p:cSldViewPr>
      <p:cViewPr varScale="1">
        <p:scale>
          <a:sx n="63" d="100"/>
          <a:sy n="63" d="100"/>
        </p:scale>
        <p:origin x="101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57663F5-0099-4F61-9EBC-1529B685EC9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r>
              <a:rPr lang="en-US"/>
              <a:t>JSBO REALTY &amp; CAPITAL INC.</a:t>
            </a:r>
          </a:p>
        </p:txBody>
      </p:sp>
      <p:sp>
        <p:nvSpPr>
          <p:cNvPr id="18435" name="Rectangle 3">
            <a:extLst>
              <a:ext uri="{FF2B5EF4-FFF2-40B4-BE49-F238E27FC236}">
                <a16:creationId xmlns:a16="http://schemas.microsoft.com/office/drawing/2014/main" id="{C93AABE1-5A3B-4D1E-BABD-A961C7990B14}"/>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8436" name="Rectangle 4">
            <a:extLst>
              <a:ext uri="{FF2B5EF4-FFF2-40B4-BE49-F238E27FC236}">
                <a16:creationId xmlns:a16="http://schemas.microsoft.com/office/drawing/2014/main" id="{F9C24BD9-F4E8-4059-8B64-66CC2572A72B}"/>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8437" name="Rectangle 5">
            <a:extLst>
              <a:ext uri="{FF2B5EF4-FFF2-40B4-BE49-F238E27FC236}">
                <a16:creationId xmlns:a16="http://schemas.microsoft.com/office/drawing/2014/main" id="{82135EBE-EF69-4F76-8C76-2977F3CCB357}"/>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69D28C88-E8FC-4B3B-B7B7-0F352A66944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892282C-6729-4C73-A42D-D666F9068BBA}"/>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r>
              <a:rPr lang="en-US"/>
              <a:t>JSBO REALTY &amp; CAPITAL INC.</a:t>
            </a:r>
          </a:p>
        </p:txBody>
      </p:sp>
      <p:sp>
        <p:nvSpPr>
          <p:cNvPr id="16387" name="Rectangle 3">
            <a:extLst>
              <a:ext uri="{FF2B5EF4-FFF2-40B4-BE49-F238E27FC236}">
                <a16:creationId xmlns:a16="http://schemas.microsoft.com/office/drawing/2014/main" id="{7D2D7FB9-8222-4257-B144-6147141060D6}"/>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6" name="Rectangle 4">
            <a:extLst>
              <a:ext uri="{FF2B5EF4-FFF2-40B4-BE49-F238E27FC236}">
                <a16:creationId xmlns:a16="http://schemas.microsoft.com/office/drawing/2014/main" id="{1516B63C-6466-4CD1-9170-7D1AA8DE519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a:extLst>
              <a:ext uri="{FF2B5EF4-FFF2-40B4-BE49-F238E27FC236}">
                <a16:creationId xmlns:a16="http://schemas.microsoft.com/office/drawing/2014/main" id="{E056C6A8-B4EA-42F6-B223-350DC3CBD082}"/>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a:extLst>
              <a:ext uri="{FF2B5EF4-FFF2-40B4-BE49-F238E27FC236}">
                <a16:creationId xmlns:a16="http://schemas.microsoft.com/office/drawing/2014/main" id="{D789CC33-64C1-4BE9-B94C-F5F45E8E8A3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6391" name="Rectangle 7">
            <a:extLst>
              <a:ext uri="{FF2B5EF4-FFF2-40B4-BE49-F238E27FC236}">
                <a16:creationId xmlns:a16="http://schemas.microsoft.com/office/drawing/2014/main" id="{34530F0B-1167-4A2B-B06F-7098D284A09B}"/>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D6F1ED1-6C43-4C6F-B471-357FA4D895F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A623379-B762-423A-8B9F-2B2EB0F288C5}"/>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5363F8B6-45C2-415F-8520-623941544BB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8C50421-2C5A-408A-98D4-574BED951531}"/>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B071A2E1-60F4-46BF-BFBA-DFE0E007CEC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1ABCCF4-08F4-4A89-BF2D-E40F8534DC27}"/>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23755216-8D5C-4A70-BF53-2DF93938EA5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BD1AC18-6A99-4FB5-B824-EA4E42895D0C}"/>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EBAC9034-D6BB-4129-B2B3-059D6583731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78917BA-6BCB-4792-A328-D649E1737F1E}"/>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9D46342B-857D-4A3F-85DA-85DFBCBFBE1D}"/>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CBC231EF-A535-4C8C-B3E5-799647B1503A}"/>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cs typeface="+mn-cs"/>
                </a:endParaRPr>
              </a:p>
            </p:txBody>
          </p:sp>
          <p:sp>
            <p:nvSpPr>
              <p:cNvPr id="9" name="Freeform 5">
                <a:extLst>
                  <a:ext uri="{FF2B5EF4-FFF2-40B4-BE49-F238E27FC236}">
                    <a16:creationId xmlns:a16="http://schemas.microsoft.com/office/drawing/2014/main" id="{70F91373-9275-42D2-A161-5E35108D8EA4}"/>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cs typeface="+mn-cs"/>
                </a:endParaRPr>
              </a:p>
            </p:txBody>
          </p:sp>
          <p:sp>
            <p:nvSpPr>
              <p:cNvPr id="10" name="Freeform 6">
                <a:extLst>
                  <a:ext uri="{FF2B5EF4-FFF2-40B4-BE49-F238E27FC236}">
                    <a16:creationId xmlns:a16="http://schemas.microsoft.com/office/drawing/2014/main" id="{DB44B8F4-388E-4457-AF85-1675B69E92B9}"/>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cs typeface="+mn-cs"/>
                </a:endParaRPr>
              </a:p>
            </p:txBody>
          </p:sp>
          <p:sp>
            <p:nvSpPr>
              <p:cNvPr id="11" name="Freeform 7">
                <a:extLst>
                  <a:ext uri="{FF2B5EF4-FFF2-40B4-BE49-F238E27FC236}">
                    <a16:creationId xmlns:a16="http://schemas.microsoft.com/office/drawing/2014/main" id="{2CB4E142-6F18-498E-B989-A56DD07A5DA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DFD44702-C64D-44E8-BED7-D7FB1EA21979}"/>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cs typeface="+mn-cs"/>
                </a:endParaRPr>
              </a:p>
            </p:txBody>
          </p:sp>
        </p:grpSp>
        <p:sp>
          <p:nvSpPr>
            <p:cNvPr id="6" name="Freeform 9">
              <a:extLst>
                <a:ext uri="{FF2B5EF4-FFF2-40B4-BE49-F238E27FC236}">
                  <a16:creationId xmlns:a16="http://schemas.microsoft.com/office/drawing/2014/main" id="{2B9B360B-699F-4172-9A47-E64570C6F700}"/>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cs typeface="+mn-cs"/>
              </a:endParaRPr>
            </a:p>
          </p:txBody>
        </p:sp>
        <p:sp>
          <p:nvSpPr>
            <p:cNvPr id="7" name="Freeform 10">
              <a:extLst>
                <a:ext uri="{FF2B5EF4-FFF2-40B4-BE49-F238E27FC236}">
                  <a16:creationId xmlns:a16="http://schemas.microsoft.com/office/drawing/2014/main" id="{3BBE7890-AD7B-4F98-B7BC-60BAB7520C7B}"/>
                </a:ext>
              </a:extLst>
            </p:cNvPr>
            <p:cNvSpPr>
              <a:spLocks/>
            </p:cNvSpPr>
            <p:nvPr/>
          </p:nvSpPr>
          <p:spPr bwMode="hidden">
            <a:xfrm>
              <a:off x="0" y="0"/>
              <a:ext cx="5758" cy="1776"/>
            </a:xfrm>
            <a:custGeom>
              <a:avLst/>
              <a:gdLst>
                <a:gd name="T0" fmla="*/ 0 w 5740"/>
                <a:gd name="T1" fmla="*/ 0 h 1906"/>
                <a:gd name="T2" fmla="*/ 0 w 5740"/>
                <a:gd name="T3" fmla="*/ 326 h 1906"/>
                <a:gd name="T4" fmla="*/ 6206 w 5740"/>
                <a:gd name="T5" fmla="*/ 326 h 1906"/>
                <a:gd name="T6" fmla="*/ 620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940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a:t>Click to edit Master title style</a:t>
            </a:r>
          </a:p>
        </p:txBody>
      </p:sp>
      <p:sp>
        <p:nvSpPr>
          <p:cNvPr id="594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3" name="Rectangle 13">
            <a:extLst>
              <a:ext uri="{FF2B5EF4-FFF2-40B4-BE49-F238E27FC236}">
                <a16:creationId xmlns:a16="http://schemas.microsoft.com/office/drawing/2014/main" id="{1537EC89-C6D0-4144-BCEB-E1E6DB50B916}"/>
              </a:ext>
            </a:extLst>
          </p:cNvPr>
          <p:cNvSpPr>
            <a:spLocks noGrp="1" noChangeArrowheads="1"/>
          </p:cNvSpPr>
          <p:nvPr>
            <p:ph type="dt" sz="quarter" idx="10"/>
          </p:nvPr>
        </p:nvSpPr>
        <p:spPr>
          <a:xfrm>
            <a:off x="457200" y="6248400"/>
            <a:ext cx="2133600" cy="476250"/>
          </a:xfrm>
        </p:spPr>
        <p:txBody>
          <a:bodyPr/>
          <a:lstStyle>
            <a:lvl1pPr>
              <a:defRPr/>
            </a:lvl1pPr>
          </a:lstStyle>
          <a:p>
            <a:pPr>
              <a:defRPr/>
            </a:pPr>
            <a:fld id="{15632D40-9060-4C0E-9BC4-D6E29E03CEB2}" type="datetime1">
              <a:rPr lang="en-US"/>
              <a:pPr>
                <a:defRPr/>
              </a:pPr>
              <a:t>4/4/2022</a:t>
            </a:fld>
            <a:endParaRPr lang="en-US"/>
          </a:p>
        </p:txBody>
      </p:sp>
      <p:sp>
        <p:nvSpPr>
          <p:cNvPr id="14" name="Rectangle 14">
            <a:extLst>
              <a:ext uri="{FF2B5EF4-FFF2-40B4-BE49-F238E27FC236}">
                <a16:creationId xmlns:a16="http://schemas.microsoft.com/office/drawing/2014/main" id="{A6ACFAC6-282C-42C6-A4C4-62C4D5CC7C0B}"/>
              </a:ext>
            </a:extLst>
          </p:cNvPr>
          <p:cNvSpPr>
            <a:spLocks noGrp="1" noChangeArrowheads="1"/>
          </p:cNvSpPr>
          <p:nvPr>
            <p:ph type="ftr" sz="quarter" idx="11"/>
          </p:nvPr>
        </p:nvSpPr>
        <p:spPr>
          <a:xfrm>
            <a:off x="3124200" y="6251575"/>
            <a:ext cx="2895600" cy="476250"/>
          </a:xfrm>
        </p:spPr>
        <p:txBody>
          <a:bodyPr/>
          <a:lstStyle>
            <a:lvl1pPr>
              <a:defRPr/>
            </a:lvl1pPr>
          </a:lstStyle>
          <a:p>
            <a:pPr>
              <a:defRPr/>
            </a:pPr>
            <a:r>
              <a:rPr lang="en-US"/>
              <a:t>JSBO REALTY &amp; CAPITAL INC.</a:t>
            </a:r>
          </a:p>
        </p:txBody>
      </p:sp>
      <p:sp>
        <p:nvSpPr>
          <p:cNvPr id="15" name="Rectangle 15">
            <a:extLst>
              <a:ext uri="{FF2B5EF4-FFF2-40B4-BE49-F238E27FC236}">
                <a16:creationId xmlns:a16="http://schemas.microsoft.com/office/drawing/2014/main" id="{96158289-23CA-4943-B8F1-84189B46159F}"/>
              </a:ext>
            </a:extLst>
          </p:cNvPr>
          <p:cNvSpPr>
            <a:spLocks noGrp="1" noChangeArrowheads="1"/>
          </p:cNvSpPr>
          <p:nvPr>
            <p:ph type="sldNum" sz="quarter" idx="12"/>
          </p:nvPr>
        </p:nvSpPr>
        <p:spPr>
          <a:xfrm>
            <a:off x="6553200" y="6254750"/>
            <a:ext cx="2133600" cy="476250"/>
          </a:xfrm>
        </p:spPr>
        <p:txBody>
          <a:bodyPr/>
          <a:lstStyle>
            <a:lvl1pPr>
              <a:defRPr/>
            </a:lvl1pPr>
          </a:lstStyle>
          <a:p>
            <a:pPr>
              <a:defRPr/>
            </a:pPr>
            <a:fld id="{921C5C73-0A4E-43D3-916A-612F6F9463D4}" type="slidenum">
              <a:rPr lang="en-US" altLang="en-US"/>
              <a:pPr>
                <a:defRPr/>
              </a:pPr>
              <a:t>‹#›</a:t>
            </a:fld>
            <a:endParaRPr lang="en-US" altLang="en-US"/>
          </a:p>
        </p:txBody>
      </p:sp>
    </p:spTree>
    <p:extLst>
      <p:ext uri="{BB962C8B-B14F-4D97-AF65-F5344CB8AC3E}">
        <p14:creationId xmlns:p14="http://schemas.microsoft.com/office/powerpoint/2010/main" val="229378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15948FDF-7C7B-43A9-8356-B0C544465D2F}"/>
              </a:ext>
            </a:extLst>
          </p:cNvPr>
          <p:cNvSpPr>
            <a:spLocks noGrp="1" noChangeArrowheads="1"/>
          </p:cNvSpPr>
          <p:nvPr>
            <p:ph type="dt" sz="half" idx="10"/>
          </p:nvPr>
        </p:nvSpPr>
        <p:spPr>
          <a:ln/>
        </p:spPr>
        <p:txBody>
          <a:bodyPr/>
          <a:lstStyle>
            <a:lvl1pPr>
              <a:defRPr/>
            </a:lvl1pPr>
          </a:lstStyle>
          <a:p>
            <a:pPr>
              <a:defRPr/>
            </a:pPr>
            <a:fld id="{FC17345E-11EF-446F-8119-BA9294DCFA03}" type="datetime1">
              <a:rPr lang="en-US"/>
              <a:pPr>
                <a:defRPr/>
              </a:pPr>
              <a:t>4/4/2022</a:t>
            </a:fld>
            <a:endParaRPr lang="en-US"/>
          </a:p>
        </p:txBody>
      </p:sp>
      <p:sp>
        <p:nvSpPr>
          <p:cNvPr id="5" name="Rectangle 3">
            <a:extLst>
              <a:ext uri="{FF2B5EF4-FFF2-40B4-BE49-F238E27FC236}">
                <a16:creationId xmlns:a16="http://schemas.microsoft.com/office/drawing/2014/main" id="{0DE5EE29-1396-476B-A0E5-1FB96A0E4110}"/>
              </a:ext>
            </a:extLst>
          </p:cNvPr>
          <p:cNvSpPr>
            <a:spLocks noGrp="1" noChangeArrowheads="1"/>
          </p:cNvSpPr>
          <p:nvPr>
            <p:ph type="sldNum" sz="quarter" idx="11"/>
          </p:nvPr>
        </p:nvSpPr>
        <p:spPr>
          <a:ln/>
        </p:spPr>
        <p:txBody>
          <a:bodyPr/>
          <a:lstStyle>
            <a:lvl1pPr>
              <a:defRPr/>
            </a:lvl1pPr>
          </a:lstStyle>
          <a:p>
            <a:pPr>
              <a:defRPr/>
            </a:pPr>
            <a:fld id="{AF067741-6C16-41C3-87C6-AE89C0F13E4A}" type="slidenum">
              <a:rPr lang="en-US" altLang="en-US"/>
              <a:pPr>
                <a:defRPr/>
              </a:pPr>
              <a:t>‹#›</a:t>
            </a:fld>
            <a:endParaRPr lang="en-US" altLang="en-US"/>
          </a:p>
        </p:txBody>
      </p:sp>
      <p:sp>
        <p:nvSpPr>
          <p:cNvPr id="6" name="Rectangle 14">
            <a:extLst>
              <a:ext uri="{FF2B5EF4-FFF2-40B4-BE49-F238E27FC236}">
                <a16:creationId xmlns:a16="http://schemas.microsoft.com/office/drawing/2014/main" id="{E5A24DE0-8171-42A3-911C-D3B4117D55D6}"/>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57769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F2F1E7A-8830-4B7A-9B95-3F4840701B5B}"/>
              </a:ext>
            </a:extLst>
          </p:cNvPr>
          <p:cNvSpPr>
            <a:spLocks noGrp="1" noChangeArrowheads="1"/>
          </p:cNvSpPr>
          <p:nvPr>
            <p:ph type="dt" sz="half" idx="10"/>
          </p:nvPr>
        </p:nvSpPr>
        <p:spPr>
          <a:ln/>
        </p:spPr>
        <p:txBody>
          <a:bodyPr/>
          <a:lstStyle>
            <a:lvl1pPr>
              <a:defRPr/>
            </a:lvl1pPr>
          </a:lstStyle>
          <a:p>
            <a:pPr>
              <a:defRPr/>
            </a:pPr>
            <a:fld id="{594156C4-9B95-4C16-80A0-3F1E32D8336E}" type="datetime1">
              <a:rPr lang="en-US"/>
              <a:pPr>
                <a:defRPr/>
              </a:pPr>
              <a:t>4/4/2022</a:t>
            </a:fld>
            <a:endParaRPr lang="en-US"/>
          </a:p>
        </p:txBody>
      </p:sp>
      <p:sp>
        <p:nvSpPr>
          <p:cNvPr id="5" name="Rectangle 3">
            <a:extLst>
              <a:ext uri="{FF2B5EF4-FFF2-40B4-BE49-F238E27FC236}">
                <a16:creationId xmlns:a16="http://schemas.microsoft.com/office/drawing/2014/main" id="{CA45BF04-C11C-4762-AE9C-7246AE2C67AA}"/>
              </a:ext>
            </a:extLst>
          </p:cNvPr>
          <p:cNvSpPr>
            <a:spLocks noGrp="1" noChangeArrowheads="1"/>
          </p:cNvSpPr>
          <p:nvPr>
            <p:ph type="sldNum" sz="quarter" idx="11"/>
          </p:nvPr>
        </p:nvSpPr>
        <p:spPr>
          <a:ln/>
        </p:spPr>
        <p:txBody>
          <a:bodyPr/>
          <a:lstStyle>
            <a:lvl1pPr>
              <a:defRPr/>
            </a:lvl1pPr>
          </a:lstStyle>
          <a:p>
            <a:pPr>
              <a:defRPr/>
            </a:pPr>
            <a:fld id="{D2FED4A0-B997-44AE-B74F-9AB17A507B1D}" type="slidenum">
              <a:rPr lang="en-US" altLang="en-US"/>
              <a:pPr>
                <a:defRPr/>
              </a:pPr>
              <a:t>‹#›</a:t>
            </a:fld>
            <a:endParaRPr lang="en-US" altLang="en-US"/>
          </a:p>
        </p:txBody>
      </p:sp>
      <p:sp>
        <p:nvSpPr>
          <p:cNvPr id="6" name="Rectangle 14">
            <a:extLst>
              <a:ext uri="{FF2B5EF4-FFF2-40B4-BE49-F238E27FC236}">
                <a16:creationId xmlns:a16="http://schemas.microsoft.com/office/drawing/2014/main" id="{F87C796C-068C-4F8E-B339-3936020BE8D5}"/>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42720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9C13161-D96A-4181-BC9A-2B7C641BB4B6}"/>
              </a:ext>
            </a:extLst>
          </p:cNvPr>
          <p:cNvSpPr>
            <a:spLocks noGrp="1" noChangeArrowheads="1"/>
          </p:cNvSpPr>
          <p:nvPr>
            <p:ph type="dt" sz="half" idx="10"/>
          </p:nvPr>
        </p:nvSpPr>
        <p:spPr>
          <a:ln/>
        </p:spPr>
        <p:txBody>
          <a:bodyPr/>
          <a:lstStyle>
            <a:lvl1pPr>
              <a:defRPr/>
            </a:lvl1pPr>
          </a:lstStyle>
          <a:p>
            <a:pPr>
              <a:defRPr/>
            </a:pPr>
            <a:fld id="{EAA1A67B-829F-4317-80A2-1A9A1E78865F}" type="datetime1">
              <a:rPr lang="en-US"/>
              <a:pPr>
                <a:defRPr/>
              </a:pPr>
              <a:t>4/4/2022</a:t>
            </a:fld>
            <a:endParaRPr lang="en-US"/>
          </a:p>
        </p:txBody>
      </p:sp>
      <p:sp>
        <p:nvSpPr>
          <p:cNvPr id="5" name="Rectangle 3">
            <a:extLst>
              <a:ext uri="{FF2B5EF4-FFF2-40B4-BE49-F238E27FC236}">
                <a16:creationId xmlns:a16="http://schemas.microsoft.com/office/drawing/2014/main" id="{960F5385-1A48-490D-B1B3-6AA3F218FFD1}"/>
              </a:ext>
            </a:extLst>
          </p:cNvPr>
          <p:cNvSpPr>
            <a:spLocks noGrp="1" noChangeArrowheads="1"/>
          </p:cNvSpPr>
          <p:nvPr>
            <p:ph type="sldNum" sz="quarter" idx="11"/>
          </p:nvPr>
        </p:nvSpPr>
        <p:spPr>
          <a:ln/>
        </p:spPr>
        <p:txBody>
          <a:bodyPr/>
          <a:lstStyle>
            <a:lvl1pPr>
              <a:defRPr/>
            </a:lvl1pPr>
          </a:lstStyle>
          <a:p>
            <a:pPr>
              <a:defRPr/>
            </a:pPr>
            <a:fld id="{EC30C6B2-B5D3-48B7-962D-30D1236EC2DD}" type="slidenum">
              <a:rPr lang="en-US" altLang="en-US"/>
              <a:pPr>
                <a:defRPr/>
              </a:pPr>
              <a:t>‹#›</a:t>
            </a:fld>
            <a:endParaRPr lang="en-US" altLang="en-US"/>
          </a:p>
        </p:txBody>
      </p:sp>
      <p:sp>
        <p:nvSpPr>
          <p:cNvPr id="6" name="Rectangle 14">
            <a:extLst>
              <a:ext uri="{FF2B5EF4-FFF2-40B4-BE49-F238E27FC236}">
                <a16:creationId xmlns:a16="http://schemas.microsoft.com/office/drawing/2014/main" id="{3169C641-2792-4F84-A810-4AD89684BB92}"/>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171570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6D0D4F4F-B049-4F9C-9ADC-95E3701969CF}"/>
              </a:ext>
            </a:extLst>
          </p:cNvPr>
          <p:cNvSpPr>
            <a:spLocks noGrp="1" noChangeArrowheads="1"/>
          </p:cNvSpPr>
          <p:nvPr>
            <p:ph type="dt" sz="half" idx="10"/>
          </p:nvPr>
        </p:nvSpPr>
        <p:spPr>
          <a:ln/>
        </p:spPr>
        <p:txBody>
          <a:bodyPr/>
          <a:lstStyle>
            <a:lvl1pPr>
              <a:defRPr/>
            </a:lvl1pPr>
          </a:lstStyle>
          <a:p>
            <a:pPr>
              <a:defRPr/>
            </a:pPr>
            <a:fld id="{56AF90B1-9D53-4982-A187-51208D884054}" type="datetime1">
              <a:rPr lang="en-US"/>
              <a:pPr>
                <a:defRPr/>
              </a:pPr>
              <a:t>4/4/2022</a:t>
            </a:fld>
            <a:endParaRPr lang="en-US"/>
          </a:p>
        </p:txBody>
      </p:sp>
      <p:sp>
        <p:nvSpPr>
          <p:cNvPr id="5" name="Rectangle 3">
            <a:extLst>
              <a:ext uri="{FF2B5EF4-FFF2-40B4-BE49-F238E27FC236}">
                <a16:creationId xmlns:a16="http://schemas.microsoft.com/office/drawing/2014/main" id="{A4FB4F85-6FD8-4EF6-98EE-BC752B36FF9E}"/>
              </a:ext>
            </a:extLst>
          </p:cNvPr>
          <p:cNvSpPr>
            <a:spLocks noGrp="1" noChangeArrowheads="1"/>
          </p:cNvSpPr>
          <p:nvPr>
            <p:ph type="sldNum" sz="quarter" idx="11"/>
          </p:nvPr>
        </p:nvSpPr>
        <p:spPr>
          <a:ln/>
        </p:spPr>
        <p:txBody>
          <a:bodyPr/>
          <a:lstStyle>
            <a:lvl1pPr>
              <a:defRPr/>
            </a:lvl1pPr>
          </a:lstStyle>
          <a:p>
            <a:pPr>
              <a:defRPr/>
            </a:pPr>
            <a:fld id="{64469B64-39E1-471C-A18A-D76B2C048456}" type="slidenum">
              <a:rPr lang="en-US" altLang="en-US"/>
              <a:pPr>
                <a:defRPr/>
              </a:pPr>
              <a:t>‹#›</a:t>
            </a:fld>
            <a:endParaRPr lang="en-US" altLang="en-US"/>
          </a:p>
        </p:txBody>
      </p:sp>
      <p:sp>
        <p:nvSpPr>
          <p:cNvPr id="6" name="Rectangle 14">
            <a:extLst>
              <a:ext uri="{FF2B5EF4-FFF2-40B4-BE49-F238E27FC236}">
                <a16:creationId xmlns:a16="http://schemas.microsoft.com/office/drawing/2014/main" id="{B568D663-5F42-4E17-93E8-7DB0219DE120}"/>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168838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50C9DF4-2209-497C-BB8E-8D826E774EFA}"/>
              </a:ext>
            </a:extLst>
          </p:cNvPr>
          <p:cNvSpPr>
            <a:spLocks noGrp="1" noChangeArrowheads="1"/>
          </p:cNvSpPr>
          <p:nvPr>
            <p:ph type="dt" sz="half" idx="10"/>
          </p:nvPr>
        </p:nvSpPr>
        <p:spPr>
          <a:ln/>
        </p:spPr>
        <p:txBody>
          <a:bodyPr/>
          <a:lstStyle>
            <a:lvl1pPr>
              <a:defRPr/>
            </a:lvl1pPr>
          </a:lstStyle>
          <a:p>
            <a:pPr>
              <a:defRPr/>
            </a:pPr>
            <a:fld id="{F3BABE73-FD31-431F-A574-1A8D65894BEA}" type="datetime1">
              <a:rPr lang="en-US"/>
              <a:pPr>
                <a:defRPr/>
              </a:pPr>
              <a:t>4/4/2022</a:t>
            </a:fld>
            <a:endParaRPr lang="en-US"/>
          </a:p>
        </p:txBody>
      </p:sp>
      <p:sp>
        <p:nvSpPr>
          <p:cNvPr id="6" name="Rectangle 3">
            <a:extLst>
              <a:ext uri="{FF2B5EF4-FFF2-40B4-BE49-F238E27FC236}">
                <a16:creationId xmlns:a16="http://schemas.microsoft.com/office/drawing/2014/main" id="{A70C2249-E8D2-49D4-840C-97C618E71353}"/>
              </a:ext>
            </a:extLst>
          </p:cNvPr>
          <p:cNvSpPr>
            <a:spLocks noGrp="1" noChangeArrowheads="1"/>
          </p:cNvSpPr>
          <p:nvPr>
            <p:ph type="sldNum" sz="quarter" idx="11"/>
          </p:nvPr>
        </p:nvSpPr>
        <p:spPr>
          <a:ln/>
        </p:spPr>
        <p:txBody>
          <a:bodyPr/>
          <a:lstStyle>
            <a:lvl1pPr>
              <a:defRPr/>
            </a:lvl1pPr>
          </a:lstStyle>
          <a:p>
            <a:pPr>
              <a:defRPr/>
            </a:pPr>
            <a:fld id="{21124DC4-7DBD-4C2B-95AF-49AA79E8133B}" type="slidenum">
              <a:rPr lang="en-US" altLang="en-US"/>
              <a:pPr>
                <a:defRPr/>
              </a:pPr>
              <a:t>‹#›</a:t>
            </a:fld>
            <a:endParaRPr lang="en-US" altLang="en-US"/>
          </a:p>
        </p:txBody>
      </p:sp>
      <p:sp>
        <p:nvSpPr>
          <p:cNvPr id="7" name="Rectangle 14">
            <a:extLst>
              <a:ext uri="{FF2B5EF4-FFF2-40B4-BE49-F238E27FC236}">
                <a16:creationId xmlns:a16="http://schemas.microsoft.com/office/drawing/2014/main" id="{FB474307-4D7A-4E9C-B31D-502132532EFA}"/>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1051071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D281B0AF-1A43-4A27-AC77-45771BE5440E}"/>
              </a:ext>
            </a:extLst>
          </p:cNvPr>
          <p:cNvSpPr>
            <a:spLocks noGrp="1" noChangeArrowheads="1"/>
          </p:cNvSpPr>
          <p:nvPr>
            <p:ph type="dt" sz="half" idx="10"/>
          </p:nvPr>
        </p:nvSpPr>
        <p:spPr>
          <a:ln/>
        </p:spPr>
        <p:txBody>
          <a:bodyPr/>
          <a:lstStyle>
            <a:lvl1pPr>
              <a:defRPr/>
            </a:lvl1pPr>
          </a:lstStyle>
          <a:p>
            <a:pPr>
              <a:defRPr/>
            </a:pPr>
            <a:fld id="{B656A877-D088-4D7A-88B3-5E4B18C707EB}" type="datetime1">
              <a:rPr lang="en-US"/>
              <a:pPr>
                <a:defRPr/>
              </a:pPr>
              <a:t>4/4/2022</a:t>
            </a:fld>
            <a:endParaRPr lang="en-US"/>
          </a:p>
        </p:txBody>
      </p:sp>
      <p:sp>
        <p:nvSpPr>
          <p:cNvPr id="8" name="Rectangle 3">
            <a:extLst>
              <a:ext uri="{FF2B5EF4-FFF2-40B4-BE49-F238E27FC236}">
                <a16:creationId xmlns:a16="http://schemas.microsoft.com/office/drawing/2014/main" id="{AB39D1BE-7F86-4CEC-9B16-71701575201F}"/>
              </a:ext>
            </a:extLst>
          </p:cNvPr>
          <p:cNvSpPr>
            <a:spLocks noGrp="1" noChangeArrowheads="1"/>
          </p:cNvSpPr>
          <p:nvPr>
            <p:ph type="sldNum" sz="quarter" idx="11"/>
          </p:nvPr>
        </p:nvSpPr>
        <p:spPr>
          <a:ln/>
        </p:spPr>
        <p:txBody>
          <a:bodyPr/>
          <a:lstStyle>
            <a:lvl1pPr>
              <a:defRPr/>
            </a:lvl1pPr>
          </a:lstStyle>
          <a:p>
            <a:pPr>
              <a:defRPr/>
            </a:pPr>
            <a:fld id="{F1DAB15A-A9B0-4C40-BA24-DE66CA26DDD8}" type="slidenum">
              <a:rPr lang="en-US" altLang="en-US"/>
              <a:pPr>
                <a:defRPr/>
              </a:pPr>
              <a:t>‹#›</a:t>
            </a:fld>
            <a:endParaRPr lang="en-US" altLang="en-US"/>
          </a:p>
        </p:txBody>
      </p:sp>
      <p:sp>
        <p:nvSpPr>
          <p:cNvPr id="9" name="Rectangle 14">
            <a:extLst>
              <a:ext uri="{FF2B5EF4-FFF2-40B4-BE49-F238E27FC236}">
                <a16:creationId xmlns:a16="http://schemas.microsoft.com/office/drawing/2014/main" id="{8A30B690-9396-4F7B-85F4-009E5049B8A4}"/>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253045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D87CABAE-0F64-44FE-8320-09737C8AC21A}"/>
              </a:ext>
            </a:extLst>
          </p:cNvPr>
          <p:cNvSpPr>
            <a:spLocks noGrp="1" noChangeArrowheads="1"/>
          </p:cNvSpPr>
          <p:nvPr>
            <p:ph type="dt" sz="half" idx="10"/>
          </p:nvPr>
        </p:nvSpPr>
        <p:spPr>
          <a:ln/>
        </p:spPr>
        <p:txBody>
          <a:bodyPr/>
          <a:lstStyle>
            <a:lvl1pPr>
              <a:defRPr/>
            </a:lvl1pPr>
          </a:lstStyle>
          <a:p>
            <a:pPr>
              <a:defRPr/>
            </a:pPr>
            <a:fld id="{A13EF926-A3DE-477E-BB8B-95374B79B490}" type="datetime1">
              <a:rPr lang="en-US"/>
              <a:pPr>
                <a:defRPr/>
              </a:pPr>
              <a:t>4/4/2022</a:t>
            </a:fld>
            <a:endParaRPr lang="en-US"/>
          </a:p>
        </p:txBody>
      </p:sp>
      <p:sp>
        <p:nvSpPr>
          <p:cNvPr id="4" name="Rectangle 3">
            <a:extLst>
              <a:ext uri="{FF2B5EF4-FFF2-40B4-BE49-F238E27FC236}">
                <a16:creationId xmlns:a16="http://schemas.microsoft.com/office/drawing/2014/main" id="{D8C229C8-E573-484D-A583-82CECDA7ECC8}"/>
              </a:ext>
            </a:extLst>
          </p:cNvPr>
          <p:cNvSpPr>
            <a:spLocks noGrp="1" noChangeArrowheads="1"/>
          </p:cNvSpPr>
          <p:nvPr>
            <p:ph type="sldNum" sz="quarter" idx="11"/>
          </p:nvPr>
        </p:nvSpPr>
        <p:spPr>
          <a:ln/>
        </p:spPr>
        <p:txBody>
          <a:bodyPr/>
          <a:lstStyle>
            <a:lvl1pPr>
              <a:defRPr/>
            </a:lvl1pPr>
          </a:lstStyle>
          <a:p>
            <a:pPr>
              <a:defRPr/>
            </a:pPr>
            <a:fld id="{3307A132-9260-4AC5-B7F3-160A322E8473}" type="slidenum">
              <a:rPr lang="en-US" altLang="en-US"/>
              <a:pPr>
                <a:defRPr/>
              </a:pPr>
              <a:t>‹#›</a:t>
            </a:fld>
            <a:endParaRPr lang="en-US" altLang="en-US"/>
          </a:p>
        </p:txBody>
      </p:sp>
      <p:sp>
        <p:nvSpPr>
          <p:cNvPr id="5" name="Rectangle 14">
            <a:extLst>
              <a:ext uri="{FF2B5EF4-FFF2-40B4-BE49-F238E27FC236}">
                <a16:creationId xmlns:a16="http://schemas.microsoft.com/office/drawing/2014/main" id="{1F6ECE88-AA04-4F41-8AA9-70A4D512123F}"/>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312806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7BEC97D-625B-4389-8936-C9F8647B5CE6}"/>
              </a:ext>
            </a:extLst>
          </p:cNvPr>
          <p:cNvSpPr>
            <a:spLocks noGrp="1" noChangeArrowheads="1"/>
          </p:cNvSpPr>
          <p:nvPr>
            <p:ph type="dt" sz="half" idx="10"/>
          </p:nvPr>
        </p:nvSpPr>
        <p:spPr>
          <a:ln/>
        </p:spPr>
        <p:txBody>
          <a:bodyPr/>
          <a:lstStyle>
            <a:lvl1pPr>
              <a:defRPr/>
            </a:lvl1pPr>
          </a:lstStyle>
          <a:p>
            <a:pPr>
              <a:defRPr/>
            </a:pPr>
            <a:fld id="{643ABC5F-9743-4777-80F6-E61E4AB294A9}" type="datetime1">
              <a:rPr lang="en-US"/>
              <a:pPr>
                <a:defRPr/>
              </a:pPr>
              <a:t>4/4/2022</a:t>
            </a:fld>
            <a:endParaRPr lang="en-US"/>
          </a:p>
        </p:txBody>
      </p:sp>
      <p:sp>
        <p:nvSpPr>
          <p:cNvPr id="3" name="Rectangle 3">
            <a:extLst>
              <a:ext uri="{FF2B5EF4-FFF2-40B4-BE49-F238E27FC236}">
                <a16:creationId xmlns:a16="http://schemas.microsoft.com/office/drawing/2014/main" id="{CE834B62-0697-4A48-9542-D9E989F96444}"/>
              </a:ext>
            </a:extLst>
          </p:cNvPr>
          <p:cNvSpPr>
            <a:spLocks noGrp="1" noChangeArrowheads="1"/>
          </p:cNvSpPr>
          <p:nvPr>
            <p:ph type="sldNum" sz="quarter" idx="11"/>
          </p:nvPr>
        </p:nvSpPr>
        <p:spPr>
          <a:ln/>
        </p:spPr>
        <p:txBody>
          <a:bodyPr/>
          <a:lstStyle>
            <a:lvl1pPr>
              <a:defRPr/>
            </a:lvl1pPr>
          </a:lstStyle>
          <a:p>
            <a:pPr>
              <a:defRPr/>
            </a:pPr>
            <a:fld id="{5A037A12-AB5A-4558-93FE-283E63449903}" type="slidenum">
              <a:rPr lang="en-US" altLang="en-US"/>
              <a:pPr>
                <a:defRPr/>
              </a:pPr>
              <a:t>‹#›</a:t>
            </a:fld>
            <a:endParaRPr lang="en-US" altLang="en-US"/>
          </a:p>
        </p:txBody>
      </p:sp>
      <p:sp>
        <p:nvSpPr>
          <p:cNvPr id="4" name="Rectangle 14">
            <a:extLst>
              <a:ext uri="{FF2B5EF4-FFF2-40B4-BE49-F238E27FC236}">
                <a16:creationId xmlns:a16="http://schemas.microsoft.com/office/drawing/2014/main" id="{40F4F287-E2AF-4342-9F68-D2D768530A54}"/>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197992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BE6D0C42-B931-4141-8B31-05B6EF9D5316}"/>
              </a:ext>
            </a:extLst>
          </p:cNvPr>
          <p:cNvSpPr>
            <a:spLocks noGrp="1" noChangeArrowheads="1"/>
          </p:cNvSpPr>
          <p:nvPr>
            <p:ph type="dt" sz="half" idx="10"/>
          </p:nvPr>
        </p:nvSpPr>
        <p:spPr>
          <a:ln/>
        </p:spPr>
        <p:txBody>
          <a:bodyPr/>
          <a:lstStyle>
            <a:lvl1pPr>
              <a:defRPr/>
            </a:lvl1pPr>
          </a:lstStyle>
          <a:p>
            <a:pPr>
              <a:defRPr/>
            </a:pPr>
            <a:fld id="{E61480AB-DC17-4B54-908C-D52CB5BDC63F}" type="datetime1">
              <a:rPr lang="en-US"/>
              <a:pPr>
                <a:defRPr/>
              </a:pPr>
              <a:t>4/4/2022</a:t>
            </a:fld>
            <a:endParaRPr lang="en-US"/>
          </a:p>
        </p:txBody>
      </p:sp>
      <p:sp>
        <p:nvSpPr>
          <p:cNvPr id="6" name="Rectangle 3">
            <a:extLst>
              <a:ext uri="{FF2B5EF4-FFF2-40B4-BE49-F238E27FC236}">
                <a16:creationId xmlns:a16="http://schemas.microsoft.com/office/drawing/2014/main" id="{BE2D9ED7-6470-49B1-8EFE-182932C3E40A}"/>
              </a:ext>
            </a:extLst>
          </p:cNvPr>
          <p:cNvSpPr>
            <a:spLocks noGrp="1" noChangeArrowheads="1"/>
          </p:cNvSpPr>
          <p:nvPr>
            <p:ph type="sldNum" sz="quarter" idx="11"/>
          </p:nvPr>
        </p:nvSpPr>
        <p:spPr>
          <a:ln/>
        </p:spPr>
        <p:txBody>
          <a:bodyPr/>
          <a:lstStyle>
            <a:lvl1pPr>
              <a:defRPr/>
            </a:lvl1pPr>
          </a:lstStyle>
          <a:p>
            <a:pPr>
              <a:defRPr/>
            </a:pPr>
            <a:fld id="{6E223DEB-8062-4984-95CA-E2DE6E1751A6}" type="slidenum">
              <a:rPr lang="en-US" altLang="en-US"/>
              <a:pPr>
                <a:defRPr/>
              </a:pPr>
              <a:t>‹#›</a:t>
            </a:fld>
            <a:endParaRPr lang="en-US" altLang="en-US"/>
          </a:p>
        </p:txBody>
      </p:sp>
      <p:sp>
        <p:nvSpPr>
          <p:cNvPr id="7" name="Rectangle 14">
            <a:extLst>
              <a:ext uri="{FF2B5EF4-FFF2-40B4-BE49-F238E27FC236}">
                <a16:creationId xmlns:a16="http://schemas.microsoft.com/office/drawing/2014/main" id="{0A23AC48-93A7-46B4-B489-7FEBDE2D5BC2}"/>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60057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3F589DD8-F7B6-44C1-A16F-4C44A49D0C40}"/>
              </a:ext>
            </a:extLst>
          </p:cNvPr>
          <p:cNvSpPr>
            <a:spLocks noGrp="1" noChangeArrowheads="1"/>
          </p:cNvSpPr>
          <p:nvPr>
            <p:ph type="dt" sz="half" idx="10"/>
          </p:nvPr>
        </p:nvSpPr>
        <p:spPr>
          <a:ln/>
        </p:spPr>
        <p:txBody>
          <a:bodyPr/>
          <a:lstStyle>
            <a:lvl1pPr>
              <a:defRPr/>
            </a:lvl1pPr>
          </a:lstStyle>
          <a:p>
            <a:pPr>
              <a:defRPr/>
            </a:pPr>
            <a:fld id="{9152CB54-2492-4C6C-BDC9-FD7B48F84E3C}" type="datetime1">
              <a:rPr lang="en-US"/>
              <a:pPr>
                <a:defRPr/>
              </a:pPr>
              <a:t>4/4/2022</a:t>
            </a:fld>
            <a:endParaRPr lang="en-US"/>
          </a:p>
        </p:txBody>
      </p:sp>
      <p:sp>
        <p:nvSpPr>
          <p:cNvPr id="6" name="Rectangle 3">
            <a:extLst>
              <a:ext uri="{FF2B5EF4-FFF2-40B4-BE49-F238E27FC236}">
                <a16:creationId xmlns:a16="http://schemas.microsoft.com/office/drawing/2014/main" id="{C1DFA570-001C-4746-9EF7-E603511FADF8}"/>
              </a:ext>
            </a:extLst>
          </p:cNvPr>
          <p:cNvSpPr>
            <a:spLocks noGrp="1" noChangeArrowheads="1"/>
          </p:cNvSpPr>
          <p:nvPr>
            <p:ph type="sldNum" sz="quarter" idx="11"/>
          </p:nvPr>
        </p:nvSpPr>
        <p:spPr>
          <a:ln/>
        </p:spPr>
        <p:txBody>
          <a:bodyPr/>
          <a:lstStyle>
            <a:lvl1pPr>
              <a:defRPr/>
            </a:lvl1pPr>
          </a:lstStyle>
          <a:p>
            <a:pPr>
              <a:defRPr/>
            </a:pPr>
            <a:fld id="{B5CEF428-9A06-4451-8558-8FE7D3011A09}" type="slidenum">
              <a:rPr lang="en-US" altLang="en-US"/>
              <a:pPr>
                <a:defRPr/>
              </a:pPr>
              <a:t>‹#›</a:t>
            </a:fld>
            <a:endParaRPr lang="en-US" altLang="en-US"/>
          </a:p>
        </p:txBody>
      </p:sp>
      <p:sp>
        <p:nvSpPr>
          <p:cNvPr id="7" name="Rectangle 14">
            <a:extLst>
              <a:ext uri="{FF2B5EF4-FFF2-40B4-BE49-F238E27FC236}">
                <a16:creationId xmlns:a16="http://schemas.microsoft.com/office/drawing/2014/main" id="{0A2B033D-DB1E-46E1-8E67-47B8ADDE6670}"/>
              </a:ext>
            </a:extLst>
          </p:cNvPr>
          <p:cNvSpPr>
            <a:spLocks noGrp="1" noChangeArrowheads="1"/>
          </p:cNvSpPr>
          <p:nvPr>
            <p:ph type="ftr" sz="quarter" idx="12"/>
          </p:nvPr>
        </p:nvSpPr>
        <p:spPr>
          <a:ln/>
        </p:spPr>
        <p:txBody>
          <a:bodyPr/>
          <a:lstStyle>
            <a:lvl1pPr>
              <a:defRPr/>
            </a:lvl1pPr>
          </a:lstStyle>
          <a:p>
            <a:pPr>
              <a:defRPr/>
            </a:pPr>
            <a:r>
              <a:rPr lang="en-US"/>
              <a:t>JSBO REALTY &amp; CAPITAL INC.</a:t>
            </a:r>
          </a:p>
        </p:txBody>
      </p:sp>
    </p:spTree>
    <p:extLst>
      <p:ext uri="{BB962C8B-B14F-4D97-AF65-F5344CB8AC3E}">
        <p14:creationId xmlns:p14="http://schemas.microsoft.com/office/powerpoint/2010/main" val="396618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CDC55799-518F-443B-8BEA-275D42AE4C75}"/>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fld id="{B0B04C7A-7C82-42D6-9E96-4B3E7561EC13}" type="datetime1">
              <a:rPr lang="en-US"/>
              <a:pPr>
                <a:defRPr/>
              </a:pPr>
              <a:t>4/4/2022</a:t>
            </a:fld>
            <a:endParaRPr lang="en-US"/>
          </a:p>
        </p:txBody>
      </p:sp>
      <p:sp>
        <p:nvSpPr>
          <p:cNvPr id="58371" name="Rectangle 3">
            <a:extLst>
              <a:ext uri="{FF2B5EF4-FFF2-40B4-BE49-F238E27FC236}">
                <a16:creationId xmlns:a16="http://schemas.microsoft.com/office/drawing/2014/main" id="{C64F0601-3CCD-4DFB-A180-ECE0AA7A3B38}"/>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2874316-4AB4-4CC3-998C-A6CF215315E0}" type="slidenum">
              <a:rPr lang="en-US" altLang="en-US"/>
              <a:pPr>
                <a:defRPr/>
              </a:pPr>
              <a:t>‹#›</a:t>
            </a:fld>
            <a:endParaRPr lang="en-US" altLang="en-US"/>
          </a:p>
        </p:txBody>
      </p:sp>
      <p:grpSp>
        <p:nvGrpSpPr>
          <p:cNvPr id="1028" name="Group 4">
            <a:extLst>
              <a:ext uri="{FF2B5EF4-FFF2-40B4-BE49-F238E27FC236}">
                <a16:creationId xmlns:a16="http://schemas.microsoft.com/office/drawing/2014/main" id="{5004CF75-E40D-4CFC-B5B4-B63D1BCF452C}"/>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09A9FFBE-45E2-4688-B2E3-AB84E7308036}"/>
                </a:ext>
              </a:extLst>
            </p:cNvPr>
            <p:cNvGrpSpPr>
              <a:grpSpLocks/>
            </p:cNvGrpSpPr>
            <p:nvPr userDrawn="1"/>
          </p:nvGrpSpPr>
          <p:grpSpPr bwMode="auto">
            <a:xfrm>
              <a:off x="1728" y="2230"/>
              <a:ext cx="4027" cy="2085"/>
              <a:chOff x="1728" y="2230"/>
              <a:chExt cx="4027" cy="2085"/>
            </a:xfrm>
          </p:grpSpPr>
          <p:sp>
            <p:nvSpPr>
              <p:cNvPr id="58374" name="Freeform 6">
                <a:extLst>
                  <a:ext uri="{FF2B5EF4-FFF2-40B4-BE49-F238E27FC236}">
                    <a16:creationId xmlns:a16="http://schemas.microsoft.com/office/drawing/2014/main" id="{049056D1-70E6-4F5E-AFCA-4007AD4228EE}"/>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cs typeface="+mn-cs"/>
                </a:endParaRPr>
              </a:p>
            </p:txBody>
          </p:sp>
          <p:sp>
            <p:nvSpPr>
              <p:cNvPr id="58375" name="Freeform 7">
                <a:extLst>
                  <a:ext uri="{FF2B5EF4-FFF2-40B4-BE49-F238E27FC236}">
                    <a16:creationId xmlns:a16="http://schemas.microsoft.com/office/drawing/2014/main" id="{9E421F02-A96D-4C5C-BAE0-5F3C032123E0}"/>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cs typeface="+mn-cs"/>
                </a:endParaRPr>
              </a:p>
            </p:txBody>
          </p:sp>
          <p:sp>
            <p:nvSpPr>
              <p:cNvPr id="58376" name="Freeform 8">
                <a:extLst>
                  <a:ext uri="{FF2B5EF4-FFF2-40B4-BE49-F238E27FC236}">
                    <a16:creationId xmlns:a16="http://schemas.microsoft.com/office/drawing/2014/main" id="{153AAD25-5AF7-41E6-BAD3-1B5D0390AED1}"/>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cs typeface="+mn-cs"/>
                </a:endParaRPr>
              </a:p>
            </p:txBody>
          </p:sp>
          <p:sp>
            <p:nvSpPr>
              <p:cNvPr id="1038" name="Freeform 9">
                <a:extLst>
                  <a:ext uri="{FF2B5EF4-FFF2-40B4-BE49-F238E27FC236}">
                    <a16:creationId xmlns:a16="http://schemas.microsoft.com/office/drawing/2014/main" id="{99F3783A-C2CA-43BD-8DEF-2CA044CE2593}"/>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8" name="Freeform 10">
                <a:extLst>
                  <a:ext uri="{FF2B5EF4-FFF2-40B4-BE49-F238E27FC236}">
                    <a16:creationId xmlns:a16="http://schemas.microsoft.com/office/drawing/2014/main" id="{7C490B7E-1012-4909-A1A6-D17969D32482}"/>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cs typeface="+mn-cs"/>
                </a:endParaRPr>
              </a:p>
            </p:txBody>
          </p:sp>
        </p:grpSp>
        <p:sp>
          <p:nvSpPr>
            <p:cNvPr id="58379" name="Freeform 11">
              <a:extLst>
                <a:ext uri="{FF2B5EF4-FFF2-40B4-BE49-F238E27FC236}">
                  <a16:creationId xmlns:a16="http://schemas.microsoft.com/office/drawing/2014/main" id="{CA0D43B3-056A-44AF-B8B7-A0EC6BA60976}"/>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cs typeface="+mn-cs"/>
              </a:endParaRPr>
            </a:p>
          </p:txBody>
        </p:sp>
        <p:sp>
          <p:nvSpPr>
            <p:cNvPr id="1034" name="Freeform 12">
              <a:extLst>
                <a:ext uri="{FF2B5EF4-FFF2-40B4-BE49-F238E27FC236}">
                  <a16:creationId xmlns:a16="http://schemas.microsoft.com/office/drawing/2014/main" id="{44E53803-49F6-4C7C-A01D-54EF7A1149A7}"/>
                </a:ext>
              </a:extLst>
            </p:cNvPr>
            <p:cNvSpPr>
              <a:spLocks/>
            </p:cNvSpPr>
            <p:nvPr/>
          </p:nvSpPr>
          <p:spPr bwMode="hidden">
            <a:xfrm>
              <a:off x="0" y="0"/>
              <a:ext cx="5758" cy="1776"/>
            </a:xfrm>
            <a:custGeom>
              <a:avLst/>
              <a:gdLst>
                <a:gd name="T0" fmla="*/ 0 w 5740"/>
                <a:gd name="T1" fmla="*/ 0 h 1906"/>
                <a:gd name="T2" fmla="*/ 0 w 5740"/>
                <a:gd name="T3" fmla="*/ 326 h 1906"/>
                <a:gd name="T4" fmla="*/ 6206 w 5740"/>
                <a:gd name="T5" fmla="*/ 326 h 1906"/>
                <a:gd name="T6" fmla="*/ 620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8381" name="Rectangle 13">
            <a:extLst>
              <a:ext uri="{FF2B5EF4-FFF2-40B4-BE49-F238E27FC236}">
                <a16:creationId xmlns:a16="http://schemas.microsoft.com/office/drawing/2014/main" id="{5FE10935-48F0-43B6-9C80-0BBBC3BA45E4}"/>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8382" name="Rectangle 14">
            <a:extLst>
              <a:ext uri="{FF2B5EF4-FFF2-40B4-BE49-F238E27FC236}">
                <a16:creationId xmlns:a16="http://schemas.microsoft.com/office/drawing/2014/main" id="{36E2AAB6-505C-4979-8BD3-6E567E2460C5}"/>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r>
              <a:rPr lang="en-US"/>
              <a:t>JSBO REALTY &amp; CAPITAL INC.</a:t>
            </a:r>
          </a:p>
        </p:txBody>
      </p:sp>
      <p:sp>
        <p:nvSpPr>
          <p:cNvPr id="58383" name="Rectangle 15">
            <a:extLst>
              <a:ext uri="{FF2B5EF4-FFF2-40B4-BE49-F238E27FC236}">
                <a16:creationId xmlns:a16="http://schemas.microsoft.com/office/drawing/2014/main" id="{5057B90B-5ACB-4BBD-82F9-1434E4A65FEB}"/>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982"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hf hdr="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EE697A5-AF51-4BEE-9F67-01FCAB1A5A64}"/>
              </a:ext>
            </a:extLst>
          </p:cNvPr>
          <p:cNvSpPr>
            <a:spLocks noGrp="1" noChangeArrowheads="1"/>
          </p:cNvSpPr>
          <p:nvPr>
            <p:ph type="ctrTitle"/>
          </p:nvPr>
        </p:nvSpPr>
        <p:spPr>
          <a:xfrm>
            <a:off x="609600" y="914400"/>
            <a:ext cx="7772400" cy="1470025"/>
          </a:xfrm>
        </p:spPr>
        <p:txBody>
          <a:bodyPr/>
          <a:lstStyle/>
          <a:p>
            <a:pPr eaLnBrk="1" hangingPunct="1">
              <a:defRPr/>
            </a:pPr>
            <a:br>
              <a:rPr lang="en-US" sz="4800" b="0" i="1" dirty="0">
                <a:latin typeface="Book Antiqua" pitchFamily="18" charset="0"/>
              </a:rPr>
            </a:br>
            <a:r>
              <a:rPr lang="en-US" sz="4800" b="0" i="1" dirty="0">
                <a:solidFill>
                  <a:srgbClr val="FFFF00"/>
                </a:solidFill>
                <a:latin typeface="Book Antiqua" pitchFamily="18" charset="0"/>
              </a:rPr>
              <a:t>J</a:t>
            </a:r>
            <a:r>
              <a:rPr lang="en-US" sz="4400" b="0" i="1" dirty="0">
                <a:solidFill>
                  <a:srgbClr val="FFFF00"/>
                </a:solidFill>
                <a:latin typeface="Book Antiqua" pitchFamily="18" charset="0"/>
              </a:rPr>
              <a:t>SBO </a:t>
            </a:r>
            <a:r>
              <a:rPr lang="en-US" sz="4800" b="0" i="1" dirty="0">
                <a:solidFill>
                  <a:srgbClr val="FFFF00"/>
                </a:solidFill>
                <a:latin typeface="Book Antiqua" pitchFamily="18" charset="0"/>
              </a:rPr>
              <a:t>R</a:t>
            </a:r>
            <a:r>
              <a:rPr lang="en-US" sz="4400" b="0" i="1" dirty="0">
                <a:solidFill>
                  <a:srgbClr val="FFFF00"/>
                </a:solidFill>
                <a:latin typeface="Book Antiqua" pitchFamily="18" charset="0"/>
              </a:rPr>
              <a:t>EALTY &amp; </a:t>
            </a:r>
            <a:r>
              <a:rPr lang="en-US" sz="4800" b="0" i="1" dirty="0">
                <a:solidFill>
                  <a:srgbClr val="FFFF00"/>
                </a:solidFill>
                <a:latin typeface="Book Antiqua" pitchFamily="18" charset="0"/>
              </a:rPr>
              <a:t>C</a:t>
            </a:r>
            <a:r>
              <a:rPr lang="en-US" sz="4400" b="0" i="1" dirty="0">
                <a:solidFill>
                  <a:srgbClr val="FFFF00"/>
                </a:solidFill>
                <a:latin typeface="Book Antiqua" pitchFamily="18" charset="0"/>
              </a:rPr>
              <a:t>APITAL</a:t>
            </a:r>
            <a:br>
              <a:rPr lang="en-US" sz="5400" b="0" i="1" dirty="0">
                <a:latin typeface="Book Antiqua" pitchFamily="18" charset="0"/>
              </a:rPr>
            </a:br>
            <a:r>
              <a:rPr lang="en-US" sz="2800" b="0" i="1" dirty="0">
                <a:latin typeface="Book Antiqua" pitchFamily="18" charset="0"/>
              </a:rPr>
              <a:t>Commercial brokerage, investments, financial advisory services for real estate &amp; infrastructure</a:t>
            </a:r>
            <a:br>
              <a:rPr lang="en-US" sz="4000" b="0" i="1" dirty="0">
                <a:latin typeface="Book Antiqua" pitchFamily="18" charset="0"/>
              </a:rPr>
            </a:br>
            <a:endParaRPr lang="en-US" sz="4000" b="0" i="1" dirty="0">
              <a:latin typeface="Book Antiqua" pitchFamily="18" charset="0"/>
            </a:endParaRPr>
          </a:p>
        </p:txBody>
      </p:sp>
      <p:sp>
        <p:nvSpPr>
          <p:cNvPr id="2051" name="Rectangle 3">
            <a:extLst>
              <a:ext uri="{FF2B5EF4-FFF2-40B4-BE49-F238E27FC236}">
                <a16:creationId xmlns:a16="http://schemas.microsoft.com/office/drawing/2014/main" id="{25CAB3A2-1CB3-4997-8361-4ECF44025CDC}"/>
              </a:ext>
            </a:extLst>
          </p:cNvPr>
          <p:cNvSpPr>
            <a:spLocks noGrp="1" noChangeArrowheads="1"/>
          </p:cNvSpPr>
          <p:nvPr>
            <p:ph type="subTitle" idx="1"/>
          </p:nvPr>
        </p:nvSpPr>
        <p:spPr>
          <a:xfrm>
            <a:off x="1371600" y="2895600"/>
            <a:ext cx="6400800" cy="1752600"/>
          </a:xfrm>
        </p:spPr>
        <p:txBody>
          <a:bodyPr/>
          <a:lstStyle/>
          <a:p>
            <a:pPr eaLnBrk="1" hangingPunct="1">
              <a:lnSpc>
                <a:spcPct val="80000"/>
              </a:lnSpc>
              <a:defRPr/>
            </a:pPr>
            <a:endParaRPr lang="en-US" sz="1800" dirty="0">
              <a:latin typeface="Book Antiqua" pitchFamily="18" charset="0"/>
            </a:endParaRPr>
          </a:p>
          <a:p>
            <a:pPr eaLnBrk="1" hangingPunct="1">
              <a:lnSpc>
                <a:spcPct val="80000"/>
              </a:lnSpc>
              <a:defRPr/>
            </a:pPr>
            <a:r>
              <a:rPr lang="en-US" sz="1800" dirty="0">
                <a:latin typeface="Book Antiqua" pitchFamily="18" charset="0"/>
              </a:rPr>
              <a:t> </a:t>
            </a:r>
            <a:r>
              <a:rPr lang="en-US" sz="2800" b="1" i="1" dirty="0">
                <a:solidFill>
                  <a:srgbClr val="FFFF00"/>
                </a:solidFill>
                <a:latin typeface="Book Antiqua" pitchFamily="18" charset="0"/>
              </a:rPr>
              <a:t>OVERVIEW of  SERVICES</a:t>
            </a:r>
            <a:r>
              <a:rPr lang="en-US" sz="1800" dirty="0">
                <a:solidFill>
                  <a:srgbClr val="FFFF00"/>
                </a:solidFill>
                <a:latin typeface="Book Antiqua" pitchFamily="18" charset="0"/>
              </a:rPr>
              <a:t> </a:t>
            </a:r>
          </a:p>
          <a:p>
            <a:pPr eaLnBrk="1" hangingPunct="1">
              <a:lnSpc>
                <a:spcPct val="80000"/>
              </a:lnSpc>
              <a:defRPr/>
            </a:pPr>
            <a:r>
              <a:rPr lang="en-US" sz="1800" dirty="0">
                <a:latin typeface="Book Antiqua" pitchFamily="18" charset="0"/>
              </a:rPr>
              <a:t>March 2022</a:t>
            </a:r>
          </a:p>
          <a:p>
            <a:pPr eaLnBrk="1" hangingPunct="1">
              <a:lnSpc>
                <a:spcPct val="80000"/>
              </a:lnSpc>
              <a:defRPr/>
            </a:pPr>
            <a:endParaRPr lang="en-US" sz="1800" dirty="0">
              <a:latin typeface="Book Antiqua" pitchFamily="18" charset="0"/>
            </a:endParaRPr>
          </a:p>
          <a:p>
            <a:pPr eaLnBrk="1" hangingPunct="1">
              <a:lnSpc>
                <a:spcPct val="80000"/>
              </a:lnSpc>
              <a:defRPr/>
            </a:pPr>
            <a:r>
              <a:rPr lang="en-US" sz="2400" b="1" dirty="0">
                <a:latin typeface="Book Antiqua" pitchFamily="18" charset="0"/>
              </a:rPr>
              <a:t> </a:t>
            </a:r>
            <a:r>
              <a:rPr lang="en-US" sz="2400" b="1" i="1" dirty="0">
                <a:latin typeface="Book Antiqua" pitchFamily="18" charset="0"/>
              </a:rPr>
              <a:t>Key Words:  …the roles we play…</a:t>
            </a:r>
          </a:p>
          <a:p>
            <a:pPr eaLnBrk="1" hangingPunct="1">
              <a:lnSpc>
                <a:spcPct val="80000"/>
              </a:lnSpc>
              <a:defRPr/>
            </a:pPr>
            <a:endParaRPr lang="en-US" sz="2400" b="1" i="1" dirty="0">
              <a:latin typeface="Book Antiqua" pitchFamily="18" charset="0"/>
            </a:endParaRPr>
          </a:p>
          <a:p>
            <a:pPr eaLnBrk="1" hangingPunct="1">
              <a:lnSpc>
                <a:spcPct val="80000"/>
              </a:lnSpc>
              <a:buFont typeface="Wingdings" pitchFamily="2" charset="2"/>
              <a:buChar char="n"/>
              <a:defRPr/>
            </a:pPr>
            <a:r>
              <a:rPr lang="en-US" sz="2000" dirty="0">
                <a:latin typeface="Book Antiqua" pitchFamily="18" charset="0"/>
              </a:rPr>
              <a:t> </a:t>
            </a:r>
            <a:r>
              <a:rPr lang="en-US" sz="1600" dirty="0">
                <a:latin typeface="Book Antiqua" pitchFamily="18" charset="0"/>
              </a:rPr>
              <a:t>Investor</a:t>
            </a:r>
          </a:p>
          <a:p>
            <a:pPr eaLnBrk="1" hangingPunct="1">
              <a:lnSpc>
                <a:spcPct val="80000"/>
              </a:lnSpc>
              <a:buFont typeface="Wingdings" pitchFamily="2" charset="2"/>
              <a:buChar char="n"/>
              <a:defRPr/>
            </a:pPr>
            <a:r>
              <a:rPr lang="en-US" sz="1600" dirty="0">
                <a:latin typeface="Book Antiqua" pitchFamily="18" charset="0"/>
              </a:rPr>
              <a:t>Financial Advisor,  Exclusive Agent, Market Analyst, </a:t>
            </a:r>
          </a:p>
          <a:p>
            <a:pPr eaLnBrk="1" hangingPunct="1">
              <a:lnSpc>
                <a:spcPct val="80000"/>
              </a:lnSpc>
              <a:buFont typeface="Wingdings" pitchFamily="2" charset="2"/>
              <a:buChar char="n"/>
              <a:defRPr/>
            </a:pPr>
            <a:r>
              <a:rPr lang="en-US" sz="1600" dirty="0">
                <a:latin typeface="Book Antiqua" pitchFamily="18" charset="0"/>
              </a:rPr>
              <a:t>Due Diligence Leader and Client Advocate</a:t>
            </a:r>
          </a:p>
          <a:p>
            <a:pPr eaLnBrk="1" hangingPunct="1">
              <a:lnSpc>
                <a:spcPct val="80000"/>
              </a:lnSpc>
              <a:buFont typeface="Wingdings" pitchFamily="2" charset="2"/>
              <a:buChar char="n"/>
              <a:defRPr/>
            </a:pPr>
            <a:r>
              <a:rPr lang="en-US" sz="1600" dirty="0">
                <a:latin typeface="Book Antiqua" pitchFamily="18" charset="0"/>
              </a:rPr>
              <a:t> Arranger of Capital, Space &amp; Investments </a:t>
            </a:r>
          </a:p>
          <a:p>
            <a:pPr eaLnBrk="1" hangingPunct="1">
              <a:lnSpc>
                <a:spcPct val="80000"/>
              </a:lnSpc>
              <a:buFont typeface="Wingdings" pitchFamily="2" charset="2"/>
              <a:buChar char="n"/>
              <a:defRPr/>
            </a:pPr>
            <a:r>
              <a:rPr lang="en-US" sz="1600" dirty="0">
                <a:latin typeface="Book Antiqua" pitchFamily="18" charset="0"/>
              </a:rPr>
              <a:t> Lead Team Negotiator </a:t>
            </a:r>
          </a:p>
          <a:p>
            <a:pPr eaLnBrk="1" hangingPunct="1">
              <a:lnSpc>
                <a:spcPct val="80000"/>
              </a:lnSpc>
              <a:defRPr/>
            </a:pPr>
            <a:endParaRPr lang="en-US" sz="2000" dirty="0">
              <a:latin typeface="Book Antiqua" pitchFamily="18" charset="0"/>
            </a:endParaRPr>
          </a:p>
        </p:txBody>
      </p:sp>
      <p:sp>
        <p:nvSpPr>
          <p:cNvPr id="2" name="Date Placeholder 1">
            <a:extLst>
              <a:ext uri="{FF2B5EF4-FFF2-40B4-BE49-F238E27FC236}">
                <a16:creationId xmlns:a16="http://schemas.microsoft.com/office/drawing/2014/main" id="{F6C28BEF-02F8-4326-AD22-46B38CF166ED}"/>
              </a:ext>
            </a:extLst>
          </p:cNvPr>
          <p:cNvSpPr>
            <a:spLocks noGrp="1"/>
          </p:cNvSpPr>
          <p:nvPr>
            <p:ph type="dt" sz="quarter" idx="10"/>
          </p:nvPr>
        </p:nvSpPr>
        <p:spPr/>
        <p:txBody>
          <a:bodyPr/>
          <a:lstStyle/>
          <a:p>
            <a:pPr>
              <a:defRPr/>
            </a:pPr>
            <a:fld id="{022F60CC-4848-4100-B135-B6EBF53B5B09}" type="datetime1">
              <a:rPr lang="en-US"/>
              <a:pPr>
                <a:defRPr/>
              </a:pPr>
              <a:t>4/4/2022</a:t>
            </a:fld>
            <a:endParaRPr lang="en-US" dirty="0"/>
          </a:p>
        </p:txBody>
      </p:sp>
      <p:sp>
        <p:nvSpPr>
          <p:cNvPr id="3" name="Footer Placeholder 2">
            <a:extLst>
              <a:ext uri="{FF2B5EF4-FFF2-40B4-BE49-F238E27FC236}">
                <a16:creationId xmlns:a16="http://schemas.microsoft.com/office/drawing/2014/main" id="{311D7476-7097-422E-9E0E-C9CF2EE6E307}"/>
              </a:ext>
            </a:extLst>
          </p:cNvPr>
          <p:cNvSpPr>
            <a:spLocks noGrp="1"/>
          </p:cNvSpPr>
          <p:nvPr>
            <p:ph type="ftr" sz="quarter" idx="11"/>
          </p:nvPr>
        </p:nvSpPr>
        <p:spPr/>
        <p:txBody>
          <a:bodyPr/>
          <a:lstStyle/>
          <a:p>
            <a:pPr>
              <a:defRPr/>
            </a:pPr>
            <a:r>
              <a:rPr lang="en-US" dirty="0"/>
              <a:t>JSBO REALTY &amp; CAPITAL INC.</a:t>
            </a:r>
          </a:p>
        </p:txBody>
      </p:sp>
      <p:sp>
        <p:nvSpPr>
          <p:cNvPr id="5126" name="Slide Number Placeholder 3">
            <a:extLst>
              <a:ext uri="{FF2B5EF4-FFF2-40B4-BE49-F238E27FC236}">
                <a16:creationId xmlns:a16="http://schemas.microsoft.com/office/drawing/2014/main" id="{F3777279-E122-4823-A13C-996E324E61C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350B25A-70DE-44D1-9EF0-97E39A3AC146}" type="slidenum">
              <a:rPr lang="en-US" altLang="en-US" sz="1200" smtClean="0">
                <a:latin typeface="Arial" panose="020B0604020202020204" pitchFamily="34" charset="0"/>
              </a:rPr>
              <a:pPr>
                <a:spcBef>
                  <a:spcPct val="0"/>
                </a:spcBef>
                <a:buClrTx/>
                <a:buSzTx/>
                <a:buFontTx/>
                <a:buNone/>
              </a:pPr>
              <a:t>1</a:t>
            </a:fld>
            <a:endParaRPr lang="en-US" altLang="en-US" sz="120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a:extLst>
              <a:ext uri="{FF2B5EF4-FFF2-40B4-BE49-F238E27FC236}">
                <a16:creationId xmlns:a16="http://schemas.microsoft.com/office/drawing/2014/main" id="{A1809239-059C-48B2-933C-DE5DF1169A22}"/>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2C6C8ADE-2232-49E8-930C-221D4C1B922B}" type="datetime1">
              <a:rPr lang="en-US" smtClean="0">
                <a:latin typeface="Arial" charset="0"/>
              </a:rPr>
              <a:pPr eaLnBrk="1" hangingPunct="1">
                <a:defRPr/>
              </a:pPr>
              <a:t>4/4/2022</a:t>
            </a:fld>
            <a:endParaRPr lang="en-US" dirty="0">
              <a:latin typeface="Arial" charset="0"/>
            </a:endParaRPr>
          </a:p>
        </p:txBody>
      </p:sp>
      <p:sp>
        <p:nvSpPr>
          <p:cNvPr id="18435" name="Slide Number Placeholder 4">
            <a:extLst>
              <a:ext uri="{FF2B5EF4-FFF2-40B4-BE49-F238E27FC236}">
                <a16:creationId xmlns:a16="http://schemas.microsoft.com/office/drawing/2014/main" id="{712E3BE8-EEE6-4038-8ADA-CC659BE4B07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BE0DBEA4-4F0A-4631-97D3-C089535FF19E}" type="slidenum">
              <a:rPr lang="en-US" altLang="en-US" sz="1200" smtClean="0">
                <a:latin typeface="Arial" panose="020B0604020202020204" pitchFamily="34" charset="0"/>
              </a:rPr>
              <a:pPr>
                <a:spcBef>
                  <a:spcPct val="0"/>
                </a:spcBef>
                <a:buClrTx/>
                <a:buSzTx/>
                <a:buFontTx/>
                <a:buNone/>
              </a:pPr>
              <a:t>10</a:t>
            </a:fld>
            <a:endParaRPr lang="en-US" altLang="en-US" sz="1200">
              <a:latin typeface="Arial" panose="020B0604020202020204" pitchFamily="34" charset="0"/>
            </a:endParaRPr>
          </a:p>
        </p:txBody>
      </p:sp>
      <p:sp>
        <p:nvSpPr>
          <p:cNvPr id="12292" name="Footer Placeholder 5">
            <a:extLst>
              <a:ext uri="{FF2B5EF4-FFF2-40B4-BE49-F238E27FC236}">
                <a16:creationId xmlns:a16="http://schemas.microsoft.com/office/drawing/2014/main" id="{FF47D68B-2510-4F0A-AFEC-26A427F0FCD6}"/>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5122" name="Rectangle 2">
            <a:extLst>
              <a:ext uri="{FF2B5EF4-FFF2-40B4-BE49-F238E27FC236}">
                <a16:creationId xmlns:a16="http://schemas.microsoft.com/office/drawing/2014/main" id="{D5814B9B-5635-45EE-9EB7-7DCD3E2DACF6}"/>
              </a:ext>
            </a:extLst>
          </p:cNvPr>
          <p:cNvSpPr>
            <a:spLocks noGrp="1" noRot="1" noChangeArrowheads="1"/>
          </p:cNvSpPr>
          <p:nvPr>
            <p:ph type="title"/>
          </p:nvPr>
        </p:nvSpPr>
        <p:spPr/>
        <p:txBody>
          <a:bodyPr/>
          <a:lstStyle/>
          <a:p>
            <a:pPr eaLnBrk="1" hangingPunct="1">
              <a:defRPr/>
            </a:pPr>
            <a:r>
              <a:rPr lang="en-US" sz="4000" i="1" u="sng"/>
              <a:t>Typical projects…</a:t>
            </a:r>
          </a:p>
        </p:txBody>
      </p:sp>
      <p:sp>
        <p:nvSpPr>
          <p:cNvPr id="5123" name="Rectangle 3">
            <a:extLst>
              <a:ext uri="{FF2B5EF4-FFF2-40B4-BE49-F238E27FC236}">
                <a16:creationId xmlns:a16="http://schemas.microsoft.com/office/drawing/2014/main" id="{7A123173-D834-4AA2-93AD-A49C1648E242}"/>
              </a:ext>
            </a:extLst>
          </p:cNvPr>
          <p:cNvSpPr>
            <a:spLocks noGrp="1" noChangeArrowheads="1"/>
          </p:cNvSpPr>
          <p:nvPr>
            <p:ph type="body" idx="1"/>
          </p:nvPr>
        </p:nvSpPr>
        <p:spPr/>
        <p:txBody>
          <a:bodyPr/>
          <a:lstStyle/>
          <a:p>
            <a:pPr eaLnBrk="1" hangingPunct="1">
              <a:lnSpc>
                <a:spcPct val="80000"/>
              </a:lnSpc>
              <a:defRPr/>
            </a:pPr>
            <a:r>
              <a:rPr lang="en-US" sz="2000" dirty="0">
                <a:latin typeface="Book Antiqua" pitchFamily="18" charset="0"/>
              </a:rPr>
              <a:t>Negotiate as agent/advocate and often as partner with sponsor or advise on lease, sale, financing and/or acquisition negotiations;</a:t>
            </a:r>
          </a:p>
          <a:p>
            <a:pPr eaLnBrk="1" hangingPunct="1">
              <a:lnSpc>
                <a:spcPct val="80000"/>
              </a:lnSpc>
              <a:buFont typeface="Wingdings" panose="05000000000000000000" pitchFamily="2" charset="2"/>
              <a:buNone/>
              <a:defRPr/>
            </a:pPr>
            <a:endParaRPr lang="en-US" sz="2000" dirty="0">
              <a:latin typeface="Book Antiqua" pitchFamily="18" charset="0"/>
            </a:endParaRPr>
          </a:p>
          <a:p>
            <a:pPr eaLnBrk="1" hangingPunct="1">
              <a:lnSpc>
                <a:spcPct val="80000"/>
              </a:lnSpc>
              <a:defRPr/>
            </a:pPr>
            <a:r>
              <a:rPr lang="en-US" sz="2000" dirty="0">
                <a:latin typeface="Book Antiqua" pitchFamily="18" charset="0"/>
              </a:rPr>
              <a:t>Advise investors, investment managers, developers, operators, buyers or sellers of projects; </a:t>
            </a:r>
          </a:p>
          <a:p>
            <a:pPr eaLnBrk="1" hangingPunct="1">
              <a:lnSpc>
                <a:spcPct val="80000"/>
              </a:lnSpc>
              <a:buFont typeface="Wingdings" panose="05000000000000000000" pitchFamily="2" charset="2"/>
              <a:buNone/>
              <a:defRPr/>
            </a:pPr>
            <a:endParaRPr lang="en-US" sz="2000" dirty="0">
              <a:latin typeface="Book Antiqua" pitchFamily="18" charset="0"/>
            </a:endParaRPr>
          </a:p>
          <a:p>
            <a:pPr eaLnBrk="1" hangingPunct="1">
              <a:lnSpc>
                <a:spcPct val="80000"/>
              </a:lnSpc>
              <a:defRPr/>
            </a:pPr>
            <a:r>
              <a:rPr lang="en-US" sz="2000" dirty="0">
                <a:latin typeface="Book Antiqua" pitchFamily="18" charset="0"/>
              </a:rPr>
              <a:t>Advise on debt and equity financing for investors, operators &amp; developers to acquire, (re) finance or fund construction/(re) development/operation of a real estate, renewable fuels or elder care project;</a:t>
            </a:r>
          </a:p>
          <a:p>
            <a:pPr eaLnBrk="1" hangingPunct="1">
              <a:lnSpc>
                <a:spcPct val="80000"/>
              </a:lnSpc>
              <a:buFont typeface="Wingdings" panose="05000000000000000000" pitchFamily="2" charset="2"/>
              <a:buNone/>
              <a:defRPr/>
            </a:pPr>
            <a:endParaRPr lang="en-US" sz="2000" dirty="0">
              <a:latin typeface="Book Antiqua" pitchFamily="18" charset="0"/>
            </a:endParaRPr>
          </a:p>
          <a:p>
            <a:pPr eaLnBrk="1" hangingPunct="1">
              <a:lnSpc>
                <a:spcPct val="80000"/>
              </a:lnSpc>
              <a:defRPr/>
            </a:pPr>
            <a:r>
              <a:rPr lang="en-US" sz="2000" dirty="0">
                <a:latin typeface="Book Antiqua" pitchFamily="18" charset="0"/>
              </a:rPr>
              <a:t>Perform property/market level studies and due diligence on properties/portfolios (all types) prior to commercial lenders or investors closing new loans or equity investments or to determine optimal exit or refinancing strategy (sale, joint venture or refinancing).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7D17384C-9742-4994-A92D-A8C309FC658C}"/>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9DBEFCD2-B07B-4D58-B60B-4C3CFC84012D}" type="datetime1">
              <a:rPr lang="en-US" smtClean="0">
                <a:latin typeface="Arial" charset="0"/>
              </a:rPr>
              <a:pPr eaLnBrk="1" hangingPunct="1">
                <a:defRPr/>
              </a:pPr>
              <a:t>4/4/2022</a:t>
            </a:fld>
            <a:endParaRPr lang="en-US" dirty="0">
              <a:latin typeface="Arial" charset="0"/>
            </a:endParaRPr>
          </a:p>
        </p:txBody>
      </p:sp>
      <p:sp>
        <p:nvSpPr>
          <p:cNvPr id="19459" name="Slide Number Placeholder 4">
            <a:extLst>
              <a:ext uri="{FF2B5EF4-FFF2-40B4-BE49-F238E27FC236}">
                <a16:creationId xmlns:a16="http://schemas.microsoft.com/office/drawing/2014/main" id="{0C3EC71F-B4C1-484A-BBEF-FB17EE24730B}"/>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3C77961-7D0F-47AC-8A44-A1F3DA50D982}" type="slidenum">
              <a:rPr lang="en-US" altLang="en-US" sz="1200" smtClean="0">
                <a:latin typeface="Arial" panose="020B0604020202020204" pitchFamily="34" charset="0"/>
              </a:rPr>
              <a:pPr>
                <a:spcBef>
                  <a:spcPct val="0"/>
                </a:spcBef>
                <a:buClrTx/>
                <a:buSzTx/>
                <a:buFontTx/>
                <a:buNone/>
              </a:pPr>
              <a:t>11</a:t>
            </a:fld>
            <a:endParaRPr lang="en-US" altLang="en-US" sz="1200">
              <a:latin typeface="Arial" panose="020B0604020202020204" pitchFamily="34" charset="0"/>
            </a:endParaRPr>
          </a:p>
        </p:txBody>
      </p:sp>
      <p:sp>
        <p:nvSpPr>
          <p:cNvPr id="13316" name="Footer Placeholder 5">
            <a:extLst>
              <a:ext uri="{FF2B5EF4-FFF2-40B4-BE49-F238E27FC236}">
                <a16:creationId xmlns:a16="http://schemas.microsoft.com/office/drawing/2014/main" id="{345E6361-2635-4354-BC7B-F348CCCB06F3}"/>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6146" name="Rectangle 2">
            <a:extLst>
              <a:ext uri="{FF2B5EF4-FFF2-40B4-BE49-F238E27FC236}">
                <a16:creationId xmlns:a16="http://schemas.microsoft.com/office/drawing/2014/main" id="{4FC9AB66-8EFA-4465-8526-C27DEF8BAC63}"/>
              </a:ext>
            </a:extLst>
          </p:cNvPr>
          <p:cNvSpPr>
            <a:spLocks noGrp="1" noRot="1" noChangeArrowheads="1"/>
          </p:cNvSpPr>
          <p:nvPr>
            <p:ph type="title"/>
          </p:nvPr>
        </p:nvSpPr>
        <p:spPr/>
        <p:txBody>
          <a:bodyPr/>
          <a:lstStyle/>
          <a:p>
            <a:pPr eaLnBrk="1" hangingPunct="1">
              <a:defRPr/>
            </a:pPr>
            <a:r>
              <a:rPr lang="en-US" sz="4000" i="1" u="sng"/>
              <a:t>Typical clients…</a:t>
            </a:r>
          </a:p>
        </p:txBody>
      </p:sp>
      <p:sp>
        <p:nvSpPr>
          <p:cNvPr id="6147" name="Rectangle 3">
            <a:extLst>
              <a:ext uri="{FF2B5EF4-FFF2-40B4-BE49-F238E27FC236}">
                <a16:creationId xmlns:a16="http://schemas.microsoft.com/office/drawing/2014/main" id="{0773C8BF-EED7-4372-B053-555C62801F72}"/>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endParaRPr lang="en-US" sz="1600" dirty="0"/>
          </a:p>
          <a:p>
            <a:pPr eaLnBrk="1" hangingPunct="1">
              <a:lnSpc>
                <a:spcPct val="90000"/>
              </a:lnSpc>
              <a:defRPr/>
            </a:pPr>
            <a:r>
              <a:rPr lang="en-US" sz="2400" dirty="0">
                <a:latin typeface="Book Antiqua" pitchFamily="18" charset="0"/>
              </a:rPr>
              <a:t>Service businesses of all types: office, retail, industrial, senior care (Assisted Living/Memory Care); behavioral health hospital developer/operator; </a:t>
            </a:r>
          </a:p>
          <a:p>
            <a:pPr eaLnBrk="1" hangingPunct="1">
              <a:lnSpc>
                <a:spcPct val="90000"/>
              </a:lnSpc>
              <a:defRPr/>
            </a:pPr>
            <a:r>
              <a:rPr lang="en-US" sz="2400" dirty="0">
                <a:latin typeface="Book Antiqua" pitchFamily="18" charset="0"/>
              </a:rPr>
              <a:t>Family offices seeking advice on deployment of capital into real estate assets or strategies for generating liquidity from owned assets;</a:t>
            </a:r>
          </a:p>
          <a:p>
            <a:pPr eaLnBrk="1" hangingPunct="1">
              <a:lnSpc>
                <a:spcPct val="90000"/>
              </a:lnSpc>
              <a:defRPr/>
            </a:pPr>
            <a:r>
              <a:rPr lang="en-US" sz="2400" dirty="0">
                <a:latin typeface="Book Antiqua" pitchFamily="18" charset="0"/>
              </a:rPr>
              <a:t>Developers, investor/owner/operators of commercial  properties: multi-family, retail, office, industrial, mixed-use, raw or developed land and energy/bio-fuels projects;</a:t>
            </a:r>
          </a:p>
          <a:p>
            <a:pPr eaLnBrk="1" hangingPunct="1">
              <a:lnSpc>
                <a:spcPct val="90000"/>
              </a:lnSpc>
              <a:defRPr/>
            </a:pPr>
            <a:r>
              <a:rPr lang="en-US" sz="2400" dirty="0">
                <a:latin typeface="Book Antiqua" pitchFamily="18" charset="0"/>
              </a:rPr>
              <a:t>Institutional investors, lenders or investment advisors;</a:t>
            </a:r>
            <a:r>
              <a:rPr lang="en-US" sz="2000" dirty="0">
                <a:latin typeface="Book Antiqua" pitchFamily="18" charset="0"/>
              </a:rPr>
              <a:t> </a:t>
            </a:r>
          </a:p>
          <a:p>
            <a:pPr eaLnBrk="1" hangingPunct="1">
              <a:lnSpc>
                <a:spcPct val="90000"/>
              </a:lnSpc>
              <a:defRPr/>
            </a:pPr>
            <a:r>
              <a:rPr lang="en-US" sz="2400" dirty="0">
                <a:latin typeface="Book Antiqua" pitchFamily="18" charset="0"/>
              </a:rPr>
              <a:t>Non-profit institutions: schools, churches, NGOs</a:t>
            </a:r>
          </a:p>
          <a:p>
            <a:pPr marL="0" indent="0" eaLnBrk="1" hangingPunct="1">
              <a:lnSpc>
                <a:spcPct val="90000"/>
              </a:lnSpc>
              <a:buFont typeface="Wingdings" panose="05000000000000000000" pitchFamily="2" charset="2"/>
              <a:buNone/>
              <a:defRPr/>
            </a:pPr>
            <a:endParaRPr lang="en-US" sz="2400" dirty="0">
              <a:latin typeface="Book Antiqu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a:extLst>
              <a:ext uri="{FF2B5EF4-FFF2-40B4-BE49-F238E27FC236}">
                <a16:creationId xmlns:a16="http://schemas.microsoft.com/office/drawing/2014/main" id="{D4C69099-6AE8-4FD3-9EC3-F4F1AA147B3F}"/>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BD5EBCC7-1F71-4887-B527-F3E991663A87}" type="datetime1">
              <a:rPr lang="en-US" smtClean="0">
                <a:latin typeface="Arial" charset="0"/>
              </a:rPr>
              <a:pPr eaLnBrk="1" hangingPunct="1">
                <a:defRPr/>
              </a:pPr>
              <a:t>4/4/2022</a:t>
            </a:fld>
            <a:endParaRPr lang="en-US" dirty="0">
              <a:latin typeface="Arial" charset="0"/>
            </a:endParaRPr>
          </a:p>
        </p:txBody>
      </p:sp>
      <p:sp>
        <p:nvSpPr>
          <p:cNvPr id="20483" name="Slide Number Placeholder 4">
            <a:extLst>
              <a:ext uri="{FF2B5EF4-FFF2-40B4-BE49-F238E27FC236}">
                <a16:creationId xmlns:a16="http://schemas.microsoft.com/office/drawing/2014/main" id="{5D28CA4F-8218-4B90-BEAA-BC33B92A159F}"/>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C261284-8CDE-4002-B621-C1AAB229FDBE}" type="slidenum">
              <a:rPr lang="en-US" altLang="en-US" sz="1200" smtClean="0">
                <a:latin typeface="Arial" panose="020B0604020202020204" pitchFamily="34" charset="0"/>
              </a:rPr>
              <a:pPr>
                <a:spcBef>
                  <a:spcPct val="0"/>
                </a:spcBef>
                <a:buClrTx/>
                <a:buSzTx/>
                <a:buFontTx/>
                <a:buNone/>
              </a:pPr>
              <a:t>12</a:t>
            </a:fld>
            <a:endParaRPr lang="en-US" altLang="en-US" sz="1200">
              <a:latin typeface="Arial" panose="020B0604020202020204" pitchFamily="34" charset="0"/>
            </a:endParaRPr>
          </a:p>
        </p:txBody>
      </p:sp>
      <p:sp>
        <p:nvSpPr>
          <p:cNvPr id="14340" name="Footer Placeholder 5">
            <a:extLst>
              <a:ext uri="{FF2B5EF4-FFF2-40B4-BE49-F238E27FC236}">
                <a16:creationId xmlns:a16="http://schemas.microsoft.com/office/drawing/2014/main" id="{390EFEDB-2267-496E-8C1D-817CE68E1C7D}"/>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8194" name="Rectangle 2">
            <a:extLst>
              <a:ext uri="{FF2B5EF4-FFF2-40B4-BE49-F238E27FC236}">
                <a16:creationId xmlns:a16="http://schemas.microsoft.com/office/drawing/2014/main" id="{FFD5636F-E851-412C-84FF-886938AA58A1}"/>
              </a:ext>
            </a:extLst>
          </p:cNvPr>
          <p:cNvSpPr>
            <a:spLocks noGrp="1" noRot="1" noChangeArrowheads="1"/>
          </p:cNvSpPr>
          <p:nvPr>
            <p:ph type="title"/>
          </p:nvPr>
        </p:nvSpPr>
        <p:spPr/>
        <p:txBody>
          <a:bodyPr/>
          <a:lstStyle/>
          <a:p>
            <a:pPr eaLnBrk="1" hangingPunct="1">
              <a:defRPr/>
            </a:pPr>
            <a:r>
              <a:rPr lang="en-US" sz="4000" i="1" u="sng" dirty="0"/>
              <a:t>Recent client projects…</a:t>
            </a:r>
          </a:p>
        </p:txBody>
      </p:sp>
      <p:sp>
        <p:nvSpPr>
          <p:cNvPr id="8195" name="Rectangle 3">
            <a:extLst>
              <a:ext uri="{FF2B5EF4-FFF2-40B4-BE49-F238E27FC236}">
                <a16:creationId xmlns:a16="http://schemas.microsoft.com/office/drawing/2014/main" id="{A0CA0B1E-9E8B-4366-A872-939449B714F5}"/>
              </a:ext>
            </a:extLst>
          </p:cNvPr>
          <p:cNvSpPr>
            <a:spLocks noGrp="1" noChangeArrowheads="1"/>
          </p:cNvSpPr>
          <p:nvPr>
            <p:ph type="body" idx="1"/>
          </p:nvPr>
        </p:nvSpPr>
        <p:spPr>
          <a:xfrm>
            <a:off x="457200" y="1417638"/>
            <a:ext cx="8229600" cy="4449762"/>
          </a:xfrm>
        </p:spPr>
        <p:txBody>
          <a:bodyPr/>
          <a:lstStyle/>
          <a:p>
            <a:pPr eaLnBrk="1" hangingPunct="1">
              <a:lnSpc>
                <a:spcPct val="90000"/>
              </a:lnSpc>
              <a:defRPr/>
            </a:pPr>
            <a:r>
              <a:rPr lang="en-US" sz="2000" dirty="0">
                <a:latin typeface="Book Antiqua" pitchFamily="18" charset="0"/>
              </a:rPr>
              <a:t>Sovereign wealth fund underwriting their NYC equity investment;</a:t>
            </a:r>
          </a:p>
          <a:p>
            <a:pPr eaLnBrk="1" hangingPunct="1">
              <a:lnSpc>
                <a:spcPct val="90000"/>
              </a:lnSpc>
              <a:defRPr/>
            </a:pPr>
            <a:r>
              <a:rPr lang="en-US" sz="2000" dirty="0">
                <a:latin typeface="Book Antiqua" pitchFamily="18" charset="0"/>
              </a:rPr>
              <a:t>Developer of infrastructure projects: renewable energy, bulk terminal ports and bio-fuels manufacturing plants;</a:t>
            </a:r>
          </a:p>
          <a:p>
            <a:pPr eaLnBrk="1" hangingPunct="1">
              <a:lnSpc>
                <a:spcPct val="90000"/>
              </a:lnSpc>
              <a:defRPr/>
            </a:pPr>
            <a:r>
              <a:rPr lang="en-US" sz="2000" dirty="0">
                <a:latin typeface="Book Antiqua" pitchFamily="18" charset="0"/>
              </a:rPr>
              <a:t>Commercial survey/engineering firm;</a:t>
            </a:r>
          </a:p>
          <a:p>
            <a:pPr eaLnBrk="1" hangingPunct="1">
              <a:lnSpc>
                <a:spcPct val="90000"/>
              </a:lnSpc>
              <a:defRPr/>
            </a:pPr>
            <a:r>
              <a:rPr lang="en-US" sz="2000" dirty="0">
                <a:latin typeface="Book Antiqua" pitchFamily="18" charset="0"/>
              </a:rPr>
              <a:t>Land developer in Asheville, NC;  </a:t>
            </a:r>
          </a:p>
          <a:p>
            <a:pPr eaLnBrk="1" hangingPunct="1">
              <a:lnSpc>
                <a:spcPct val="90000"/>
              </a:lnSpc>
              <a:defRPr/>
            </a:pPr>
            <a:r>
              <a:rPr lang="en-US" sz="2000" dirty="0">
                <a:latin typeface="Book Antiqua" pitchFamily="18" charset="0"/>
              </a:rPr>
              <a:t>Commercial tenant in Manhattan;</a:t>
            </a:r>
          </a:p>
          <a:p>
            <a:pPr eaLnBrk="1" hangingPunct="1">
              <a:lnSpc>
                <a:spcPct val="90000"/>
              </a:lnSpc>
              <a:defRPr/>
            </a:pPr>
            <a:r>
              <a:rPr lang="en-US" sz="2000" dirty="0">
                <a:latin typeface="Book Antiqua" pitchFamily="18" charset="0"/>
              </a:rPr>
              <a:t>Privately-held self-storage developer/operator;</a:t>
            </a:r>
          </a:p>
          <a:p>
            <a:pPr eaLnBrk="1" hangingPunct="1">
              <a:lnSpc>
                <a:spcPct val="90000"/>
              </a:lnSpc>
              <a:defRPr/>
            </a:pPr>
            <a:r>
              <a:rPr lang="en-US" sz="2000" dirty="0">
                <a:latin typeface="Book Antiqua" pitchFamily="18" charset="0"/>
              </a:rPr>
              <a:t>Manhattan churches</a:t>
            </a:r>
          </a:p>
          <a:p>
            <a:pPr eaLnBrk="1" hangingPunct="1">
              <a:lnSpc>
                <a:spcPct val="90000"/>
              </a:lnSpc>
              <a:defRPr/>
            </a:pPr>
            <a:r>
              <a:rPr lang="en-US" sz="2000" dirty="0">
                <a:latin typeface="Book Antiqua" pitchFamily="18" charset="0"/>
              </a:rPr>
              <a:t>United Nations NGOs </a:t>
            </a:r>
          </a:p>
          <a:p>
            <a:pPr eaLnBrk="1" hangingPunct="1">
              <a:lnSpc>
                <a:spcPct val="90000"/>
              </a:lnSpc>
              <a:defRPr/>
            </a:pPr>
            <a:r>
              <a:rPr lang="en-US" sz="2000" dirty="0">
                <a:latin typeface="Book Antiqua" pitchFamily="18" charset="0"/>
              </a:rPr>
              <a:t>German and &amp; U.S. lenders</a:t>
            </a:r>
          </a:p>
          <a:p>
            <a:pPr eaLnBrk="1" hangingPunct="1">
              <a:lnSpc>
                <a:spcPct val="90000"/>
              </a:lnSpc>
              <a:defRPr/>
            </a:pPr>
            <a:r>
              <a:rPr lang="en-US" sz="2000" dirty="0">
                <a:latin typeface="Book Antiqua" pitchFamily="18" charset="0"/>
              </a:rPr>
              <a:t>Wall Street private bank/trust department</a:t>
            </a:r>
          </a:p>
          <a:p>
            <a:pPr eaLnBrk="1" hangingPunct="1">
              <a:lnSpc>
                <a:spcPct val="90000"/>
              </a:lnSpc>
              <a:defRPr/>
            </a:pPr>
            <a:r>
              <a:rPr lang="en-US" sz="2000" dirty="0">
                <a:latin typeface="Book Antiqua" pitchFamily="18" charset="0"/>
              </a:rPr>
              <a:t>Yonkers, NY industrial building owner</a:t>
            </a:r>
          </a:p>
          <a:p>
            <a:pPr eaLnBrk="1" hangingPunct="1">
              <a:lnSpc>
                <a:spcPct val="90000"/>
              </a:lnSpc>
              <a:defRPr/>
            </a:pPr>
            <a:r>
              <a:rPr lang="en-US" sz="2000" dirty="0">
                <a:latin typeface="Book Antiqua" pitchFamily="18" charset="0"/>
              </a:rPr>
              <a:t>Developer of  Assisted Living-Memory Care  Communities</a:t>
            </a:r>
            <a:endParaRPr lang="en-US" sz="2400" dirty="0">
              <a:latin typeface="Book Antiqua" pitchFamily="18" charset="0"/>
            </a:endParaRPr>
          </a:p>
          <a:p>
            <a:pPr eaLnBrk="1" hangingPunct="1">
              <a:lnSpc>
                <a:spcPct val="90000"/>
              </a:lnSpc>
              <a:buFont typeface="Wingdings" panose="05000000000000000000" pitchFamily="2" charset="2"/>
              <a:buNone/>
              <a:defRPr/>
            </a:pPr>
            <a:endParaRPr lang="en-US" dirty="0">
              <a:latin typeface="Book Antiqua" pitchFamily="18" charset="0"/>
            </a:endParaRPr>
          </a:p>
          <a:p>
            <a:pPr eaLnBrk="1" hangingPunct="1">
              <a:lnSpc>
                <a:spcPct val="90000"/>
              </a:lnSpc>
              <a:defRPr/>
            </a:pPr>
            <a:endParaRPr lang="en-US" dirty="0"/>
          </a:p>
          <a:p>
            <a:pPr eaLnBrk="1" hangingPunct="1">
              <a:lnSpc>
                <a:spcPct val="90000"/>
              </a:lnSpc>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FC5F8F03-77C5-4393-879B-57764799F1DC}"/>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45B0B1F5-E0E1-46B3-BE69-53D6701CB28B}" type="datetime1">
              <a:rPr lang="en-US" smtClean="0">
                <a:latin typeface="Arial" charset="0"/>
              </a:rPr>
              <a:pPr eaLnBrk="1" hangingPunct="1">
                <a:defRPr/>
              </a:pPr>
              <a:t>4/4/2022</a:t>
            </a:fld>
            <a:endParaRPr lang="en-US" dirty="0">
              <a:latin typeface="Arial" charset="0"/>
            </a:endParaRPr>
          </a:p>
        </p:txBody>
      </p:sp>
      <p:sp>
        <p:nvSpPr>
          <p:cNvPr id="21507" name="Slide Number Placeholder 4">
            <a:extLst>
              <a:ext uri="{FF2B5EF4-FFF2-40B4-BE49-F238E27FC236}">
                <a16:creationId xmlns:a16="http://schemas.microsoft.com/office/drawing/2014/main" id="{77B04675-D696-40B9-9B08-4C26F3E00C5B}"/>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DF056EF2-D056-47CD-B107-D598AEF6122C}" type="slidenum">
              <a:rPr lang="en-US" altLang="en-US" sz="1200" smtClean="0">
                <a:latin typeface="Arial" panose="020B0604020202020204" pitchFamily="34" charset="0"/>
              </a:rPr>
              <a:pPr>
                <a:spcBef>
                  <a:spcPct val="0"/>
                </a:spcBef>
                <a:buClrTx/>
                <a:buSzTx/>
                <a:buFontTx/>
                <a:buNone/>
              </a:pPr>
              <a:t>13</a:t>
            </a:fld>
            <a:endParaRPr lang="en-US" altLang="en-US" sz="1200">
              <a:latin typeface="Arial" panose="020B0604020202020204" pitchFamily="34" charset="0"/>
            </a:endParaRPr>
          </a:p>
        </p:txBody>
      </p:sp>
      <p:sp>
        <p:nvSpPr>
          <p:cNvPr id="15364" name="Footer Placeholder 5">
            <a:extLst>
              <a:ext uri="{FF2B5EF4-FFF2-40B4-BE49-F238E27FC236}">
                <a16:creationId xmlns:a16="http://schemas.microsoft.com/office/drawing/2014/main" id="{13963B42-197E-4DD1-A560-172274CC02DB}"/>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7170" name="Rectangle 2">
            <a:extLst>
              <a:ext uri="{FF2B5EF4-FFF2-40B4-BE49-F238E27FC236}">
                <a16:creationId xmlns:a16="http://schemas.microsoft.com/office/drawing/2014/main" id="{F8263103-11FC-4167-9672-81B3A7975F83}"/>
              </a:ext>
            </a:extLst>
          </p:cNvPr>
          <p:cNvSpPr>
            <a:spLocks noGrp="1" noRot="1" noChangeArrowheads="1"/>
          </p:cNvSpPr>
          <p:nvPr>
            <p:ph type="title"/>
          </p:nvPr>
        </p:nvSpPr>
        <p:spPr/>
        <p:txBody>
          <a:bodyPr/>
          <a:lstStyle/>
          <a:p>
            <a:pPr eaLnBrk="1" hangingPunct="1">
              <a:defRPr/>
            </a:pPr>
            <a:r>
              <a:rPr lang="en-US" sz="4000" i="1" u="sng" dirty="0"/>
              <a:t>Identifying leads or referrals…</a:t>
            </a:r>
          </a:p>
        </p:txBody>
      </p:sp>
      <p:sp>
        <p:nvSpPr>
          <p:cNvPr id="7171" name="Rectangle 3">
            <a:extLst>
              <a:ext uri="{FF2B5EF4-FFF2-40B4-BE49-F238E27FC236}">
                <a16:creationId xmlns:a16="http://schemas.microsoft.com/office/drawing/2014/main" id="{41859F75-9B12-486D-AB24-6E1692DF0866}"/>
              </a:ext>
            </a:extLst>
          </p:cNvPr>
          <p:cNvSpPr>
            <a:spLocks noGrp="1" noChangeArrowheads="1"/>
          </p:cNvSpPr>
          <p:nvPr>
            <p:ph type="body" idx="1"/>
          </p:nvPr>
        </p:nvSpPr>
        <p:spPr/>
        <p:txBody>
          <a:bodyPr/>
          <a:lstStyle/>
          <a:p>
            <a:pPr eaLnBrk="1" hangingPunct="1">
              <a:lnSpc>
                <a:spcPct val="90000"/>
              </a:lnSpc>
              <a:defRPr/>
            </a:pPr>
            <a:r>
              <a:rPr lang="en-US" sz="1800" dirty="0">
                <a:latin typeface="Book Antiqua" pitchFamily="18" charset="0"/>
              </a:rPr>
              <a:t>“Our lease is coming up for renewal …”</a:t>
            </a:r>
          </a:p>
          <a:p>
            <a:pPr eaLnBrk="1" hangingPunct="1">
              <a:lnSpc>
                <a:spcPct val="90000"/>
              </a:lnSpc>
              <a:defRPr/>
            </a:pPr>
            <a:r>
              <a:rPr lang="en-US" sz="1800" dirty="0">
                <a:latin typeface="Book Antiqua" pitchFamily="18" charset="0"/>
              </a:rPr>
              <a:t>“We own a portfolio of properties and need a strategic study of our options to raise capital or develop an exit strategy…”</a:t>
            </a:r>
          </a:p>
          <a:p>
            <a:pPr eaLnBrk="1" hangingPunct="1">
              <a:lnSpc>
                <a:spcPct val="90000"/>
              </a:lnSpc>
              <a:defRPr/>
            </a:pPr>
            <a:r>
              <a:rPr lang="en-US" sz="1800" dirty="0">
                <a:latin typeface="Book Antiqua" pitchFamily="18" charset="0"/>
              </a:rPr>
              <a:t>“We have outgrown our space or need to sublease our surplus...”</a:t>
            </a:r>
          </a:p>
          <a:p>
            <a:pPr eaLnBrk="1" hangingPunct="1">
              <a:lnSpc>
                <a:spcPct val="90000"/>
              </a:lnSpc>
              <a:defRPr/>
            </a:pPr>
            <a:r>
              <a:rPr lang="en-US" sz="1800" dirty="0">
                <a:latin typeface="Book Antiqua" pitchFamily="18" charset="0"/>
              </a:rPr>
              <a:t>“We’re considering relocating…”</a:t>
            </a:r>
          </a:p>
          <a:p>
            <a:pPr eaLnBrk="1" hangingPunct="1">
              <a:lnSpc>
                <a:spcPct val="90000"/>
              </a:lnSpc>
              <a:defRPr/>
            </a:pPr>
            <a:r>
              <a:rPr lang="en-US" sz="1800" dirty="0">
                <a:latin typeface="Book Antiqua" pitchFamily="18" charset="0"/>
              </a:rPr>
              <a:t>“We need to arrange acquisition and construction financing…”</a:t>
            </a:r>
          </a:p>
          <a:p>
            <a:pPr eaLnBrk="1" hangingPunct="1">
              <a:lnSpc>
                <a:spcPct val="90000"/>
              </a:lnSpc>
              <a:defRPr/>
            </a:pPr>
            <a:r>
              <a:rPr lang="en-US" sz="1800" dirty="0">
                <a:latin typeface="Book Antiqua" pitchFamily="18" charset="0"/>
              </a:rPr>
              <a:t>“We need to sell, refinance or develop inherited property”</a:t>
            </a:r>
          </a:p>
          <a:p>
            <a:pPr eaLnBrk="1" hangingPunct="1">
              <a:lnSpc>
                <a:spcPct val="90000"/>
              </a:lnSpc>
              <a:defRPr/>
            </a:pPr>
            <a:r>
              <a:rPr lang="en-US" sz="1800" dirty="0">
                <a:latin typeface="Book Antiqua" pitchFamily="18" charset="0"/>
              </a:rPr>
              <a:t>“We need to know the value of our land &amp; how to maximize it…” </a:t>
            </a:r>
          </a:p>
          <a:p>
            <a:pPr eaLnBrk="1" hangingPunct="1">
              <a:lnSpc>
                <a:spcPct val="90000"/>
              </a:lnSpc>
              <a:defRPr/>
            </a:pPr>
            <a:r>
              <a:rPr lang="en-US" sz="1800" dirty="0">
                <a:latin typeface="Book Antiqua" pitchFamily="18" charset="0"/>
              </a:rPr>
              <a:t>“We’re buying an investment property and need a partner to help with the purchase…What are typical terms? ”</a:t>
            </a:r>
          </a:p>
          <a:p>
            <a:pPr eaLnBrk="1" hangingPunct="1">
              <a:lnSpc>
                <a:spcPct val="90000"/>
              </a:lnSpc>
              <a:defRPr/>
            </a:pPr>
            <a:r>
              <a:rPr lang="en-US" sz="1800" dirty="0">
                <a:latin typeface="Book Antiqua" pitchFamily="18" charset="0"/>
              </a:rPr>
              <a:t>“Our loan is maturing; can you help us refinance it?”</a:t>
            </a:r>
          </a:p>
          <a:p>
            <a:pPr eaLnBrk="1" hangingPunct="1">
              <a:lnSpc>
                <a:spcPct val="90000"/>
              </a:lnSpc>
              <a:defRPr/>
            </a:pPr>
            <a:r>
              <a:rPr lang="en-US" sz="1800" dirty="0">
                <a:latin typeface="Book Antiqua" pitchFamily="18" charset="0"/>
              </a:rPr>
              <a:t>“We’re buying (or own) a parcel of land/cash-flowing building and need a  JV equity partner and/or lender to help us (re) develop it…”</a:t>
            </a:r>
          </a:p>
          <a:p>
            <a:pPr eaLnBrk="1" hangingPunct="1">
              <a:lnSpc>
                <a:spcPct val="90000"/>
              </a:lnSpc>
              <a:defRPr/>
            </a:pPr>
            <a:r>
              <a:rPr lang="en-US" sz="1800" dirty="0">
                <a:latin typeface="Book Antiqua" pitchFamily="18" charset="0"/>
              </a:rPr>
              <a:t>“Our clients now own or want to invest in real estate…and we need guidance about what types of investments are most suitable for them and how to help ensure optimal return considering tax and estate planning.”</a:t>
            </a:r>
          </a:p>
          <a:p>
            <a:pPr eaLnBrk="1" hangingPunct="1">
              <a:lnSpc>
                <a:spcPct val="90000"/>
              </a:lnSpc>
              <a:defRPr/>
            </a:pPr>
            <a:endParaRPr lang="en-US" sz="2800" dirty="0"/>
          </a:p>
          <a:p>
            <a:pPr eaLnBrk="1" hangingPunct="1">
              <a:lnSpc>
                <a:spcPct val="90000"/>
              </a:lnSpc>
              <a:defRPr/>
            </a:pPr>
            <a:endParaRPr lang="en-US" sz="2800" dirty="0"/>
          </a:p>
          <a:p>
            <a:pPr eaLnBrk="1" hangingPunct="1">
              <a:lnSpc>
                <a:spcPct val="90000"/>
              </a:lnSpc>
              <a:buFont typeface="Wingdings" panose="05000000000000000000" pitchFamily="2" charset="2"/>
              <a:buNone/>
              <a:defRPr/>
            </a:pPr>
            <a:r>
              <a:rPr lang="en-US" sz="2800" dirty="0"/>
              <a:t>   </a:t>
            </a:r>
          </a:p>
          <a:p>
            <a:pPr eaLnBrk="1" hangingPunct="1">
              <a:lnSpc>
                <a:spcPct val="90000"/>
              </a:lnSpc>
              <a:buFont typeface="Wingdings" panose="05000000000000000000" pitchFamily="2" charset="2"/>
              <a:buNone/>
              <a:defRPr/>
            </a:pPr>
            <a:endParaRPr lang="en-US" sz="2800" dirty="0"/>
          </a:p>
          <a:p>
            <a:pPr eaLnBrk="1" hangingPunct="1">
              <a:lnSpc>
                <a:spcPct val="90000"/>
              </a:lnSpc>
              <a:buFont typeface="Wingdings" panose="05000000000000000000" pitchFamily="2" charset="2"/>
              <a:buNone/>
              <a:defRPr/>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a:extLst>
              <a:ext uri="{FF2B5EF4-FFF2-40B4-BE49-F238E27FC236}">
                <a16:creationId xmlns:a16="http://schemas.microsoft.com/office/drawing/2014/main" id="{31FC16A4-69E4-4A71-99B1-8C46DD94A40A}"/>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78C15360-B1E8-4E8A-8ACB-BDC7687BB369}" type="datetime1">
              <a:rPr lang="en-US" smtClean="0">
                <a:latin typeface="Arial" charset="0"/>
              </a:rPr>
              <a:pPr eaLnBrk="1" hangingPunct="1">
                <a:defRPr/>
              </a:pPr>
              <a:t>4/4/2022</a:t>
            </a:fld>
            <a:endParaRPr lang="en-US" dirty="0">
              <a:latin typeface="Arial" charset="0"/>
            </a:endParaRPr>
          </a:p>
        </p:txBody>
      </p:sp>
      <p:sp>
        <p:nvSpPr>
          <p:cNvPr id="7171" name="Slide Number Placeholder 4">
            <a:extLst>
              <a:ext uri="{FF2B5EF4-FFF2-40B4-BE49-F238E27FC236}">
                <a16:creationId xmlns:a16="http://schemas.microsoft.com/office/drawing/2014/main" id="{40EC74DE-BC2A-4138-BD03-0C1593BEE6F3}"/>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DE3E9D0-B8B3-4F5D-A3B0-E67BD2196C24}" type="slidenum">
              <a:rPr lang="en-US" altLang="en-US" sz="1200" smtClean="0">
                <a:latin typeface="Arial" panose="020B0604020202020204" pitchFamily="34" charset="0"/>
              </a:rPr>
              <a:pPr>
                <a:spcBef>
                  <a:spcPct val="0"/>
                </a:spcBef>
                <a:buClrTx/>
                <a:buSzTx/>
                <a:buFontTx/>
                <a:buNone/>
              </a:pPr>
              <a:t>2</a:t>
            </a:fld>
            <a:endParaRPr lang="en-US" altLang="en-US" sz="1200">
              <a:latin typeface="Arial" panose="020B0604020202020204" pitchFamily="34" charset="0"/>
            </a:endParaRPr>
          </a:p>
        </p:txBody>
      </p:sp>
      <p:sp>
        <p:nvSpPr>
          <p:cNvPr id="4100" name="Footer Placeholder 5">
            <a:extLst>
              <a:ext uri="{FF2B5EF4-FFF2-40B4-BE49-F238E27FC236}">
                <a16:creationId xmlns:a16="http://schemas.microsoft.com/office/drawing/2014/main" id="{720AE2C7-8E82-4285-8AC3-4A920FC5CB91}"/>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3074" name="Rectangle 2">
            <a:extLst>
              <a:ext uri="{FF2B5EF4-FFF2-40B4-BE49-F238E27FC236}">
                <a16:creationId xmlns:a16="http://schemas.microsoft.com/office/drawing/2014/main" id="{0FFB83A1-39BD-498E-A93F-E4ED072401B6}"/>
              </a:ext>
            </a:extLst>
          </p:cNvPr>
          <p:cNvSpPr>
            <a:spLocks noGrp="1" noRot="1" noChangeArrowheads="1"/>
          </p:cNvSpPr>
          <p:nvPr>
            <p:ph type="title"/>
          </p:nvPr>
        </p:nvSpPr>
        <p:spPr/>
        <p:txBody>
          <a:bodyPr/>
          <a:lstStyle/>
          <a:p>
            <a:pPr eaLnBrk="1" hangingPunct="1">
              <a:defRPr/>
            </a:pPr>
            <a:r>
              <a:rPr lang="en-US" sz="4000" i="1" u="sng" dirty="0"/>
              <a:t>Who we are…</a:t>
            </a:r>
          </a:p>
        </p:txBody>
      </p:sp>
      <p:sp>
        <p:nvSpPr>
          <p:cNvPr id="3075" name="Rectangle 3">
            <a:extLst>
              <a:ext uri="{FF2B5EF4-FFF2-40B4-BE49-F238E27FC236}">
                <a16:creationId xmlns:a16="http://schemas.microsoft.com/office/drawing/2014/main" id="{BBFB8248-0992-4E9E-9EA0-BC73253AB231}"/>
              </a:ext>
            </a:extLst>
          </p:cNvPr>
          <p:cNvSpPr>
            <a:spLocks noGrp="1" noChangeArrowheads="1"/>
          </p:cNvSpPr>
          <p:nvPr>
            <p:ph type="body" idx="1"/>
          </p:nvPr>
        </p:nvSpPr>
        <p:spPr/>
        <p:txBody>
          <a:bodyPr/>
          <a:lstStyle/>
          <a:p>
            <a:pPr eaLnBrk="1" hangingPunct="1">
              <a:lnSpc>
                <a:spcPct val="80000"/>
              </a:lnSpc>
              <a:defRPr/>
            </a:pPr>
            <a:r>
              <a:rPr lang="en-US" sz="2000" b="1" dirty="0">
                <a:solidFill>
                  <a:srgbClr val="FFFF00"/>
                </a:solidFill>
                <a:latin typeface="Book Antiqua" pitchFamily="18" charset="0"/>
              </a:rPr>
              <a:t>FOUNDED</a:t>
            </a:r>
            <a:r>
              <a:rPr lang="en-US" sz="2000" dirty="0">
                <a:solidFill>
                  <a:srgbClr val="FFFF00"/>
                </a:solidFill>
                <a:latin typeface="Book Antiqua" pitchFamily="18" charset="0"/>
              </a:rPr>
              <a:t> </a:t>
            </a:r>
            <a:r>
              <a:rPr lang="en-US" sz="2000" dirty="0">
                <a:latin typeface="Book Antiqua" pitchFamily="18" charset="0"/>
              </a:rPr>
              <a:t>– in 1995 after 16 years with large “name brand” banks and NYCs two major commercial realty brokerages; </a:t>
            </a:r>
          </a:p>
          <a:p>
            <a:pPr eaLnBrk="1" hangingPunct="1">
              <a:lnSpc>
                <a:spcPct val="80000"/>
              </a:lnSpc>
              <a:buFont typeface="Wingdings" panose="05000000000000000000" pitchFamily="2" charset="2"/>
              <a:buNone/>
              <a:defRPr/>
            </a:pPr>
            <a:endParaRPr lang="en-US" sz="2000" dirty="0">
              <a:latin typeface="Book Antiqua" pitchFamily="18" charset="0"/>
            </a:endParaRPr>
          </a:p>
          <a:p>
            <a:pPr eaLnBrk="1" hangingPunct="1">
              <a:lnSpc>
                <a:spcPct val="80000"/>
              </a:lnSpc>
              <a:defRPr/>
            </a:pPr>
            <a:r>
              <a:rPr lang="en-US" sz="2000" b="1" dirty="0">
                <a:solidFill>
                  <a:srgbClr val="FFFF00"/>
                </a:solidFill>
                <a:latin typeface="Book Antiqua" pitchFamily="18" charset="0"/>
              </a:rPr>
              <a:t>BASED</a:t>
            </a:r>
            <a:r>
              <a:rPr lang="en-US" sz="2000" dirty="0">
                <a:latin typeface="Book Antiqua" pitchFamily="18" charset="0"/>
              </a:rPr>
              <a:t> – in Manhattan and provide services nationwide and internationally through Berlin-based partner;</a:t>
            </a:r>
            <a:r>
              <a:rPr lang="en-US" sz="1400" dirty="0">
                <a:latin typeface="Book Antiqua" pitchFamily="18" charset="0"/>
              </a:rPr>
              <a:t> </a:t>
            </a:r>
          </a:p>
          <a:p>
            <a:pPr eaLnBrk="1" hangingPunct="1">
              <a:lnSpc>
                <a:spcPct val="80000"/>
              </a:lnSpc>
              <a:buFont typeface="Wingdings" panose="05000000000000000000" pitchFamily="2" charset="2"/>
              <a:buNone/>
              <a:defRPr/>
            </a:pPr>
            <a:endParaRPr lang="en-US" sz="1400" dirty="0">
              <a:latin typeface="Book Antiqua" pitchFamily="18" charset="0"/>
            </a:endParaRPr>
          </a:p>
          <a:p>
            <a:pPr eaLnBrk="1" hangingPunct="1">
              <a:lnSpc>
                <a:spcPct val="80000"/>
              </a:lnSpc>
              <a:defRPr/>
            </a:pPr>
            <a:r>
              <a:rPr lang="en-US" sz="2000" b="1" dirty="0">
                <a:solidFill>
                  <a:srgbClr val="FFFF00"/>
                </a:solidFill>
                <a:latin typeface="Book Antiqua" pitchFamily="18" charset="0"/>
              </a:rPr>
              <a:t>SERVICES</a:t>
            </a:r>
            <a:r>
              <a:rPr lang="en-US" sz="2000" b="1" dirty="0">
                <a:latin typeface="Book Antiqua" pitchFamily="18" charset="0"/>
              </a:rPr>
              <a:t> -</a:t>
            </a:r>
            <a:r>
              <a:rPr lang="en-US" sz="2000" dirty="0">
                <a:latin typeface="Book Antiqua" pitchFamily="18" charset="0"/>
              </a:rPr>
              <a:t>  broad-based financial advisor on real estate and renewable energy/infrastructure investments and on selected corporate/portfolio advisory assignments; arrange financing (debt/equity), broker property/portfolio sales/acquisitions/financing; perform owner/investor/lender Due Diligence, commercial leasing and consulting to tenants, institutional investors and investment managers;</a:t>
            </a:r>
          </a:p>
          <a:p>
            <a:pPr eaLnBrk="1" hangingPunct="1">
              <a:lnSpc>
                <a:spcPct val="80000"/>
              </a:lnSpc>
              <a:buFont typeface="Wingdings" panose="05000000000000000000" pitchFamily="2" charset="2"/>
              <a:buNone/>
              <a:defRPr/>
            </a:pPr>
            <a:endParaRPr lang="en-US" sz="2000" dirty="0">
              <a:latin typeface="Book Antiqua" pitchFamily="18" charset="0"/>
            </a:endParaRPr>
          </a:p>
          <a:p>
            <a:pPr eaLnBrk="1" hangingPunct="1">
              <a:lnSpc>
                <a:spcPct val="80000"/>
              </a:lnSpc>
              <a:defRPr/>
            </a:pPr>
            <a:r>
              <a:rPr lang="en-US" sz="2000" b="1" dirty="0">
                <a:solidFill>
                  <a:srgbClr val="FFFF00"/>
                </a:solidFill>
                <a:latin typeface="Book Antiqua" pitchFamily="18" charset="0"/>
              </a:rPr>
              <a:t>TEAM</a:t>
            </a:r>
            <a:r>
              <a:rPr lang="en-US" sz="2000" dirty="0">
                <a:solidFill>
                  <a:srgbClr val="FFFF00"/>
                </a:solidFill>
                <a:latin typeface="Book Antiqua" pitchFamily="18" charset="0"/>
              </a:rPr>
              <a:t> </a:t>
            </a:r>
            <a:r>
              <a:rPr lang="en-US" sz="2000" dirty="0">
                <a:latin typeface="Book Antiqua" pitchFamily="18" charset="0"/>
              </a:rPr>
              <a:t>- my partners &amp; our network of third-party advisors, attorneys, accountants and other professionals in the property, real estate services, government affairs &amp; capital markets.</a:t>
            </a:r>
            <a:endParaRPr lang="en-US" sz="2000" b="1" u="sng" dirty="0">
              <a:latin typeface="Book Antiqua" pitchFamily="18" charset="0"/>
            </a:endParaRPr>
          </a:p>
          <a:p>
            <a:pPr eaLnBrk="1" hangingPunct="1">
              <a:lnSpc>
                <a:spcPct val="80000"/>
              </a:lnSpc>
              <a:buFont typeface="Wingdings" panose="05000000000000000000" pitchFamily="2" charset="2"/>
              <a:buNone/>
              <a:defRPr/>
            </a:pPr>
            <a:endParaRPr lang="en-US" sz="2000" dirty="0">
              <a:latin typeface="Book Antiqua" pitchFamily="18" charset="0"/>
            </a:endParaRPr>
          </a:p>
          <a:p>
            <a:pPr lvl="1" eaLnBrk="1" hangingPunct="1">
              <a:lnSpc>
                <a:spcPct val="80000"/>
              </a:lnSpc>
              <a:buFont typeface="Wingdings" panose="05000000000000000000" pitchFamily="2" charset="2"/>
              <a:buNone/>
              <a:defRPr/>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a:extLst>
              <a:ext uri="{FF2B5EF4-FFF2-40B4-BE49-F238E27FC236}">
                <a16:creationId xmlns:a16="http://schemas.microsoft.com/office/drawing/2014/main" id="{B3753F1D-1326-47F4-ACBA-356A4CA713F7}"/>
              </a:ext>
            </a:extLst>
          </p:cNvPr>
          <p:cNvSpPr>
            <a:spLocks noGrp="1"/>
          </p:cNvSpPr>
          <p:nvPr>
            <p:ph type="dt" sz="quarter" idx="10"/>
          </p:nvPr>
        </p:nvSpPr>
        <p:spPr>
          <a:xfrm>
            <a:off x="447675" y="6508750"/>
            <a:ext cx="2133600" cy="476250"/>
          </a:xfrm>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19B0D0A9-62BA-4F38-ACD4-DD014D2AEBA2}" type="datetime1">
              <a:rPr lang="en-US" smtClean="0">
                <a:latin typeface="Arial" charset="0"/>
              </a:rPr>
              <a:pPr eaLnBrk="1" hangingPunct="1">
                <a:defRPr/>
              </a:pPr>
              <a:t>4/4/2022</a:t>
            </a:fld>
            <a:endParaRPr lang="en-US" dirty="0">
              <a:latin typeface="Arial" charset="0"/>
            </a:endParaRPr>
          </a:p>
        </p:txBody>
      </p:sp>
      <p:sp>
        <p:nvSpPr>
          <p:cNvPr id="9219" name="Slide Number Placeholder 4">
            <a:extLst>
              <a:ext uri="{FF2B5EF4-FFF2-40B4-BE49-F238E27FC236}">
                <a16:creationId xmlns:a16="http://schemas.microsoft.com/office/drawing/2014/main" id="{94806798-B073-4419-BE20-3ABF38401165}"/>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3B3A59D-7625-4FA2-B2FD-BEE53D1CD8B6}" type="slidenum">
              <a:rPr lang="en-US" altLang="en-US" sz="1200" smtClean="0">
                <a:latin typeface="Arial" panose="020B0604020202020204" pitchFamily="34" charset="0"/>
              </a:rPr>
              <a:pPr>
                <a:spcBef>
                  <a:spcPct val="0"/>
                </a:spcBef>
                <a:buClrTx/>
                <a:buSzTx/>
                <a:buFontTx/>
                <a:buNone/>
              </a:pPr>
              <a:t>3</a:t>
            </a:fld>
            <a:endParaRPr lang="en-US" altLang="en-US" sz="1200">
              <a:latin typeface="Arial" panose="020B0604020202020204" pitchFamily="34" charset="0"/>
            </a:endParaRPr>
          </a:p>
        </p:txBody>
      </p:sp>
      <p:sp>
        <p:nvSpPr>
          <p:cNvPr id="5124" name="Footer Placeholder 5">
            <a:extLst>
              <a:ext uri="{FF2B5EF4-FFF2-40B4-BE49-F238E27FC236}">
                <a16:creationId xmlns:a16="http://schemas.microsoft.com/office/drawing/2014/main" id="{FCD5CED9-498C-44F5-ABDA-F48FA6E5A1F0}"/>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21506" name="Rectangle 2">
            <a:extLst>
              <a:ext uri="{FF2B5EF4-FFF2-40B4-BE49-F238E27FC236}">
                <a16:creationId xmlns:a16="http://schemas.microsoft.com/office/drawing/2014/main" id="{CB0FBC4A-5954-463F-8400-F57D4D0F09A9}"/>
              </a:ext>
            </a:extLst>
          </p:cNvPr>
          <p:cNvSpPr>
            <a:spLocks noGrp="1" noRot="1" noChangeArrowheads="1"/>
          </p:cNvSpPr>
          <p:nvPr>
            <p:ph type="title"/>
          </p:nvPr>
        </p:nvSpPr>
        <p:spPr/>
        <p:txBody>
          <a:bodyPr/>
          <a:lstStyle/>
          <a:p>
            <a:pPr eaLnBrk="1" hangingPunct="1">
              <a:defRPr/>
            </a:pPr>
            <a:r>
              <a:rPr lang="en-US" sz="4000" i="1" u="sng"/>
              <a:t>Who we are (cont’d)…</a:t>
            </a:r>
          </a:p>
        </p:txBody>
      </p:sp>
      <p:sp>
        <p:nvSpPr>
          <p:cNvPr id="21507" name="Rectangle 3">
            <a:extLst>
              <a:ext uri="{FF2B5EF4-FFF2-40B4-BE49-F238E27FC236}">
                <a16:creationId xmlns:a16="http://schemas.microsoft.com/office/drawing/2014/main" id="{C24087D8-0655-4EC9-AECE-4BB9E3F0BF92}"/>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endParaRPr lang="en-US" sz="1800" dirty="0">
              <a:latin typeface="Book Antiqua" pitchFamily="18" charset="0"/>
            </a:endParaRPr>
          </a:p>
          <a:p>
            <a:pPr eaLnBrk="1" hangingPunct="1">
              <a:lnSpc>
                <a:spcPct val="80000"/>
              </a:lnSpc>
              <a:defRPr/>
            </a:pPr>
            <a:r>
              <a:rPr lang="en-US" sz="2000" b="1" dirty="0">
                <a:solidFill>
                  <a:srgbClr val="FFFF00"/>
                </a:solidFill>
                <a:latin typeface="Book Antiqua" pitchFamily="18" charset="0"/>
              </a:rPr>
              <a:t>MISSION</a:t>
            </a:r>
            <a:r>
              <a:rPr lang="en-US" sz="1800" b="1" dirty="0">
                <a:latin typeface="Book Antiqua" pitchFamily="18" charset="0"/>
              </a:rPr>
              <a:t> - </a:t>
            </a:r>
            <a:r>
              <a:rPr lang="en-US" sz="2000" dirty="0">
                <a:latin typeface="Book Antiqua" pitchFamily="18" charset="0"/>
              </a:rPr>
              <a:t>Provide property, portfolio, financial advisory, space leasing and capital solutions for institutional  and family office investors, entrepreneurial property owners/investors, property and infrastructure developers and commercial tenants.</a:t>
            </a:r>
          </a:p>
          <a:p>
            <a:pPr eaLnBrk="1" hangingPunct="1">
              <a:lnSpc>
                <a:spcPct val="80000"/>
              </a:lnSpc>
              <a:defRPr/>
            </a:pPr>
            <a:endParaRPr lang="en-US" sz="2000" dirty="0">
              <a:latin typeface="Book Antiqua" pitchFamily="18" charset="0"/>
            </a:endParaRPr>
          </a:p>
          <a:p>
            <a:pPr eaLnBrk="1" hangingPunct="1">
              <a:lnSpc>
                <a:spcPct val="80000"/>
              </a:lnSpc>
              <a:defRPr/>
            </a:pPr>
            <a:r>
              <a:rPr lang="en-US" sz="2000" b="1" dirty="0">
                <a:solidFill>
                  <a:srgbClr val="FFFF00"/>
                </a:solidFill>
                <a:latin typeface="Book Antiqua" pitchFamily="18" charset="0"/>
              </a:rPr>
              <a:t>CREDENTIALS</a:t>
            </a:r>
            <a:r>
              <a:rPr lang="en-US" sz="1800" dirty="0">
                <a:latin typeface="Book Antiqua" pitchFamily="18" charset="0"/>
              </a:rPr>
              <a:t>  </a:t>
            </a:r>
          </a:p>
          <a:p>
            <a:pPr eaLnBrk="1" hangingPunct="1">
              <a:lnSpc>
                <a:spcPct val="80000"/>
              </a:lnSpc>
              <a:buFont typeface="Wingdings" panose="05000000000000000000" pitchFamily="2" charset="2"/>
              <a:buNone/>
              <a:defRPr/>
            </a:pPr>
            <a:endParaRPr lang="en-US" sz="2000" b="1" dirty="0">
              <a:solidFill>
                <a:srgbClr val="FF0000"/>
              </a:solidFill>
              <a:latin typeface="Book Antiqua" pitchFamily="18" charset="0"/>
            </a:endParaRPr>
          </a:p>
          <a:p>
            <a:pPr lvl="1" eaLnBrk="1" hangingPunct="1">
              <a:lnSpc>
                <a:spcPct val="80000"/>
              </a:lnSpc>
              <a:buClr>
                <a:schemeClr val="tx1"/>
              </a:buClr>
              <a:buFont typeface="Wingdings" panose="05000000000000000000" pitchFamily="2" charset="2"/>
              <a:buChar char="Ø"/>
              <a:defRPr/>
            </a:pPr>
            <a:r>
              <a:rPr lang="en-US" sz="1800" b="1" dirty="0">
                <a:solidFill>
                  <a:srgbClr val="FF0000"/>
                </a:solidFill>
                <a:latin typeface="Book Antiqua" pitchFamily="18" charset="0"/>
              </a:rPr>
              <a:t>JSBO</a:t>
            </a:r>
            <a:r>
              <a:rPr lang="en-US" sz="1800" dirty="0">
                <a:latin typeface="Book Antiqua" pitchFamily="18" charset="0"/>
              </a:rPr>
              <a:t>:  40 years in practice combining realty finance, financial advisory &amp; commercial  brokerage (leasing, sales &amp; financing);</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Masters Degree in Urban Planning (UCLA ’81), financial/credit analysis  (Citibank Management/Credit Training Program; ‘81) &amp; real estate finance diploma (NYU Real Estate Institute ‘88); Counsellor of Real  Estate (CRE.org – 2018)</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16 years with large firms: Citibank, Cushman &amp; Wakefield, Chase Investors, CBRE (formerly Edward S Gordon Co.); </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Adjunct Professor of real estate finance at NYU’s Masters Degree program at NYU Schack Institute of Real Estate – 2007-2014.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a:extLst>
              <a:ext uri="{FF2B5EF4-FFF2-40B4-BE49-F238E27FC236}">
                <a16:creationId xmlns:a16="http://schemas.microsoft.com/office/drawing/2014/main" id="{FD04BF25-91BD-4376-A9B4-008E311B9E84}"/>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C53B6B3C-F8EA-4C71-8245-30C117BB764C}" type="datetime1">
              <a:rPr lang="en-US" smtClean="0">
                <a:latin typeface="Arial" charset="0"/>
              </a:rPr>
              <a:pPr eaLnBrk="1" hangingPunct="1">
                <a:defRPr/>
              </a:pPr>
              <a:t>4/4/2022</a:t>
            </a:fld>
            <a:endParaRPr lang="en-US" dirty="0">
              <a:latin typeface="Arial" charset="0"/>
            </a:endParaRPr>
          </a:p>
        </p:txBody>
      </p:sp>
      <p:sp>
        <p:nvSpPr>
          <p:cNvPr id="11267" name="Slide Number Placeholder 4">
            <a:extLst>
              <a:ext uri="{FF2B5EF4-FFF2-40B4-BE49-F238E27FC236}">
                <a16:creationId xmlns:a16="http://schemas.microsoft.com/office/drawing/2014/main" id="{34B6E422-0E5A-48AE-B010-67F8EBF47BD3}"/>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B129B235-5441-43BD-A0C2-27B8BBBA9AD2}" type="slidenum">
              <a:rPr lang="en-US" altLang="en-US" sz="1200" smtClean="0">
                <a:latin typeface="Arial" panose="020B0604020202020204" pitchFamily="34" charset="0"/>
              </a:rPr>
              <a:pPr>
                <a:spcBef>
                  <a:spcPct val="0"/>
                </a:spcBef>
                <a:buClrTx/>
                <a:buSzTx/>
                <a:buFontTx/>
                <a:buNone/>
              </a:pPr>
              <a:t>4</a:t>
            </a:fld>
            <a:endParaRPr lang="en-US" altLang="en-US" sz="1200">
              <a:latin typeface="Arial" panose="020B0604020202020204" pitchFamily="34" charset="0"/>
            </a:endParaRPr>
          </a:p>
        </p:txBody>
      </p:sp>
      <p:sp>
        <p:nvSpPr>
          <p:cNvPr id="6148" name="Footer Placeholder 5">
            <a:extLst>
              <a:ext uri="{FF2B5EF4-FFF2-40B4-BE49-F238E27FC236}">
                <a16:creationId xmlns:a16="http://schemas.microsoft.com/office/drawing/2014/main" id="{D26ECCCA-C1C7-4654-848B-08AA3261A53C}"/>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61442" name="Rectangle 2">
            <a:extLst>
              <a:ext uri="{FF2B5EF4-FFF2-40B4-BE49-F238E27FC236}">
                <a16:creationId xmlns:a16="http://schemas.microsoft.com/office/drawing/2014/main" id="{533F491E-0A5B-4D78-AE88-58A362E82CE6}"/>
              </a:ext>
            </a:extLst>
          </p:cNvPr>
          <p:cNvSpPr>
            <a:spLocks noGrp="1" noRot="1" noChangeArrowheads="1"/>
          </p:cNvSpPr>
          <p:nvPr>
            <p:ph type="title"/>
          </p:nvPr>
        </p:nvSpPr>
        <p:spPr/>
        <p:txBody>
          <a:bodyPr/>
          <a:lstStyle/>
          <a:p>
            <a:pPr eaLnBrk="1" hangingPunct="1">
              <a:defRPr/>
            </a:pPr>
            <a:r>
              <a:rPr lang="en-US" sz="4000" i="1" u="sng" dirty="0"/>
              <a:t>Who we are (cont’d)…</a:t>
            </a:r>
          </a:p>
        </p:txBody>
      </p:sp>
      <p:sp>
        <p:nvSpPr>
          <p:cNvPr id="61443" name="Rectangle 3">
            <a:extLst>
              <a:ext uri="{FF2B5EF4-FFF2-40B4-BE49-F238E27FC236}">
                <a16:creationId xmlns:a16="http://schemas.microsoft.com/office/drawing/2014/main" id="{F460D68F-0148-433C-AB00-9D1F613F985E}"/>
              </a:ext>
            </a:extLst>
          </p:cNvPr>
          <p:cNvSpPr>
            <a:spLocks noGrp="1" noChangeArrowheads="1"/>
          </p:cNvSpPr>
          <p:nvPr>
            <p:ph type="body" idx="1"/>
          </p:nvPr>
        </p:nvSpPr>
        <p:spPr>
          <a:ln>
            <a:solidFill>
              <a:srgbClr val="C00000"/>
            </a:solidFill>
          </a:ln>
        </p:spPr>
        <p:txBody>
          <a:bodyPr/>
          <a:lstStyle/>
          <a:p>
            <a:pPr eaLnBrk="1" hangingPunct="1">
              <a:lnSpc>
                <a:spcPct val="80000"/>
              </a:lnSpc>
              <a:buFont typeface="Wingdings" panose="05000000000000000000" pitchFamily="2" charset="2"/>
              <a:buNone/>
              <a:defRPr/>
            </a:pPr>
            <a:endParaRPr lang="en-US" sz="1600" dirty="0">
              <a:latin typeface="Book Antiqua" pitchFamily="18" charset="0"/>
            </a:endParaRPr>
          </a:p>
          <a:p>
            <a:pPr eaLnBrk="1" hangingPunct="1">
              <a:lnSpc>
                <a:spcPct val="80000"/>
              </a:lnSpc>
              <a:defRPr/>
            </a:pPr>
            <a:r>
              <a:rPr lang="en-US" sz="1800" b="1" dirty="0">
                <a:solidFill>
                  <a:srgbClr val="FFFF00"/>
                </a:solidFill>
                <a:latin typeface="Book Antiqua" pitchFamily="18" charset="0"/>
              </a:rPr>
              <a:t>TEAM CREDENTIALS</a:t>
            </a:r>
            <a:r>
              <a:rPr lang="en-US" sz="1600" dirty="0">
                <a:solidFill>
                  <a:srgbClr val="FFFF00"/>
                </a:solidFill>
                <a:latin typeface="Book Antiqua" pitchFamily="18" charset="0"/>
              </a:rPr>
              <a:t> </a:t>
            </a:r>
            <a:r>
              <a:rPr lang="en-US" sz="1600" dirty="0">
                <a:latin typeface="Book Antiqua" pitchFamily="18" charset="0"/>
              </a:rPr>
              <a:t> - (cont’d)</a:t>
            </a:r>
          </a:p>
          <a:p>
            <a:pPr eaLnBrk="1" hangingPunct="1">
              <a:lnSpc>
                <a:spcPct val="80000"/>
              </a:lnSpc>
              <a:buFont typeface="Wingdings" panose="05000000000000000000" pitchFamily="2" charset="2"/>
              <a:buNone/>
              <a:defRPr/>
            </a:pPr>
            <a:endParaRPr lang="en-US" sz="1600" dirty="0">
              <a:latin typeface="Book Antiqua" pitchFamily="18" charset="0"/>
            </a:endParaRP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Partners: </a:t>
            </a:r>
            <a:r>
              <a:rPr lang="en-US" sz="1600" dirty="0">
                <a:latin typeface="Book Antiqua" pitchFamily="18" charset="0"/>
              </a:rPr>
              <a:t>Each of us has 35 or more years on Wall Street and Main Street real estate (John O &amp; W, Casey, Bill, Paul &amp; Jim) and 40+ years in private equity/venture capital investing and corporate M+A (Dick); 35 years in property development mainly with the Crow Holdings Int’l (Robert); 30+ years in infrastructure finance (Paul); 35+ years in government affairs (Jim); 30+ years in construction/project management (Jennifer)</a:t>
            </a:r>
          </a:p>
          <a:p>
            <a:pPr lvl="1" eaLnBrk="1" hangingPunct="1">
              <a:lnSpc>
                <a:spcPct val="80000"/>
              </a:lnSpc>
              <a:buClr>
                <a:schemeClr val="tx1"/>
              </a:buClr>
              <a:buFont typeface="Wingdings" panose="05000000000000000000" pitchFamily="2" charset="2"/>
              <a:buChar char="Ø"/>
              <a:defRPr/>
            </a:pPr>
            <a:r>
              <a:rPr lang="en-US" sz="1600" dirty="0">
                <a:latin typeface="Book Antiqua" pitchFamily="18" charset="0"/>
              </a:rPr>
              <a:t>Partners &amp; I are native New Yorkers with ‘local street smarts’ and over 190 years combined transaction, development and advisory experience; </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a:t>
            </a:r>
            <a:r>
              <a:rPr lang="en-US" sz="1600" dirty="0">
                <a:latin typeface="Book Antiqua" pitchFamily="18" charset="0"/>
              </a:rPr>
              <a:t>, Paul H. </a:t>
            </a:r>
            <a:r>
              <a:rPr lang="en-US" sz="1600" dirty="0" err="1">
                <a:latin typeface="Book Antiqua" pitchFamily="18" charset="0"/>
              </a:rPr>
              <a:t>Rapisarda</a:t>
            </a:r>
            <a:r>
              <a:rPr lang="en-US" sz="1600" dirty="0">
                <a:latin typeface="Book Antiqua" pitchFamily="18" charset="0"/>
              </a:rPr>
              <a:t>; co-advises on infrastructure project finance;</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a:t>
            </a:r>
            <a:r>
              <a:rPr lang="en-US" sz="1600" dirty="0">
                <a:latin typeface="Book Antiqua" pitchFamily="18" charset="0"/>
              </a:rPr>
              <a:t>, Robert Roethenmund (B.A., Dartmouth; MBA, Harvard – 1982)</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a:t>
            </a:r>
            <a:r>
              <a:rPr lang="en-US" sz="1600" dirty="0">
                <a:latin typeface="Book Antiqua" pitchFamily="18" charset="0"/>
              </a:rPr>
              <a:t>, Richard Schneider (B.S./B.A. Princeton; MBA, Harvard – 1975)</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 </a:t>
            </a:r>
            <a:r>
              <a:rPr lang="en-US" sz="1600" dirty="0">
                <a:latin typeface="Book Antiqua" pitchFamily="18" charset="0"/>
              </a:rPr>
              <a:t>Casey Kemper, (B.S.;  MBA, CRE, </a:t>
            </a:r>
            <a:r>
              <a:rPr lang="en-US" sz="1600" dirty="0" err="1">
                <a:latin typeface="Book Antiqua" pitchFamily="18" charset="0"/>
              </a:rPr>
              <a:t>ChFC</a:t>
            </a:r>
            <a:r>
              <a:rPr lang="en-US" sz="1600" dirty="0">
                <a:latin typeface="Book Antiqua" pitchFamily="18" charset="0"/>
              </a:rPr>
              <a:t> Babson)</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a:t>
            </a:r>
            <a:r>
              <a:rPr lang="en-US" sz="1600" dirty="0">
                <a:latin typeface="Book Antiqua" pitchFamily="18" charset="0"/>
              </a:rPr>
              <a:t>, Bill Kinn, MAI, CRE (B.S. Finance/Economics, </a:t>
            </a:r>
            <a:r>
              <a:rPr lang="en-US" sz="1600" dirty="0" err="1">
                <a:latin typeface="Book Antiqua" pitchFamily="18" charset="0"/>
              </a:rPr>
              <a:t>Susquehana</a:t>
            </a:r>
            <a:r>
              <a:rPr lang="en-US" sz="1600" dirty="0">
                <a:latin typeface="Book Antiqua" pitchFamily="18" charset="0"/>
              </a:rPr>
              <a:t> Univ.)</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 </a:t>
            </a:r>
            <a:r>
              <a:rPr lang="en-US" sz="1600" dirty="0">
                <a:latin typeface="Book Antiqua" pitchFamily="18" charset="0"/>
              </a:rPr>
              <a:t>James F. Capalino, CEO/Founder – Capalino &amp; Company</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a:t>
            </a:r>
            <a:r>
              <a:rPr lang="en-US" sz="1600" dirty="0">
                <a:latin typeface="Book Antiqua" pitchFamily="18" charset="0"/>
              </a:rPr>
              <a:t>, Jennifer Murphy, Project Resources, NYC based</a:t>
            </a:r>
          </a:p>
          <a:p>
            <a:pPr lvl="1" eaLnBrk="1" hangingPunct="1">
              <a:lnSpc>
                <a:spcPct val="80000"/>
              </a:lnSpc>
              <a:buClr>
                <a:schemeClr val="tx1"/>
              </a:buClr>
              <a:buFont typeface="Wingdings" panose="05000000000000000000" pitchFamily="2" charset="2"/>
              <a:buChar char="Ø"/>
              <a:defRPr/>
            </a:pPr>
            <a:r>
              <a:rPr lang="en-US" sz="1600" dirty="0">
                <a:solidFill>
                  <a:srgbClr val="FF0000"/>
                </a:solidFill>
                <a:latin typeface="Book Antiqua" pitchFamily="18" charset="0"/>
              </a:rPr>
              <a:t>Partner</a:t>
            </a:r>
            <a:r>
              <a:rPr lang="en-US" sz="1600" dirty="0">
                <a:latin typeface="Book Antiqua" pitchFamily="18" charset="0"/>
              </a:rPr>
              <a:t>, John S. Wehrle, CPA , J.D.  Washington University –  CPA/Tax advisor</a:t>
            </a:r>
          </a:p>
          <a:p>
            <a:pPr lvl="1" eaLnBrk="1" hangingPunct="1">
              <a:lnSpc>
                <a:spcPct val="80000"/>
              </a:lnSpc>
              <a:buClr>
                <a:schemeClr val="tx1"/>
              </a:buClr>
              <a:buFont typeface="Wingdings" panose="05000000000000000000" pitchFamily="2" charset="2"/>
              <a:buChar char="Ø"/>
              <a:defRPr/>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a:extLst>
              <a:ext uri="{FF2B5EF4-FFF2-40B4-BE49-F238E27FC236}">
                <a16:creationId xmlns:a16="http://schemas.microsoft.com/office/drawing/2014/main" id="{61DB972C-56C0-409D-9FE6-79A71DB9E95A}"/>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8542BA3F-296E-4DAA-83EC-28A4DFBC1100}" type="datetime1">
              <a:rPr lang="en-US" smtClean="0">
                <a:latin typeface="Arial" charset="0"/>
              </a:rPr>
              <a:pPr eaLnBrk="1" hangingPunct="1">
                <a:defRPr/>
              </a:pPr>
              <a:t>4/4/2022</a:t>
            </a:fld>
            <a:endParaRPr lang="en-US" dirty="0">
              <a:latin typeface="Arial" charset="0"/>
            </a:endParaRPr>
          </a:p>
        </p:txBody>
      </p:sp>
      <p:sp>
        <p:nvSpPr>
          <p:cNvPr id="13315" name="Slide Number Placeholder 4">
            <a:extLst>
              <a:ext uri="{FF2B5EF4-FFF2-40B4-BE49-F238E27FC236}">
                <a16:creationId xmlns:a16="http://schemas.microsoft.com/office/drawing/2014/main" id="{56BBC1DC-9F46-4FC6-8278-F0E91CD552FD}"/>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2E7F485-2970-4F7C-8D0E-8EF1ECE8A083}" type="slidenum">
              <a:rPr lang="en-US" altLang="en-US" sz="1200" smtClean="0">
                <a:latin typeface="Arial" panose="020B0604020202020204" pitchFamily="34" charset="0"/>
              </a:rPr>
              <a:pPr>
                <a:spcBef>
                  <a:spcPct val="0"/>
                </a:spcBef>
                <a:buClrTx/>
                <a:buSzTx/>
                <a:buFontTx/>
                <a:buNone/>
              </a:pPr>
              <a:t>5</a:t>
            </a:fld>
            <a:endParaRPr lang="en-US" altLang="en-US" sz="1200">
              <a:latin typeface="Arial" panose="020B0604020202020204" pitchFamily="34" charset="0"/>
            </a:endParaRPr>
          </a:p>
        </p:txBody>
      </p:sp>
      <p:sp>
        <p:nvSpPr>
          <p:cNvPr id="7172" name="Footer Placeholder 5">
            <a:extLst>
              <a:ext uri="{FF2B5EF4-FFF2-40B4-BE49-F238E27FC236}">
                <a16:creationId xmlns:a16="http://schemas.microsoft.com/office/drawing/2014/main" id="{82631E1D-60DF-46DF-8159-33F4E92EC9F9}"/>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15362" name="Rectangle 2">
            <a:extLst>
              <a:ext uri="{FF2B5EF4-FFF2-40B4-BE49-F238E27FC236}">
                <a16:creationId xmlns:a16="http://schemas.microsoft.com/office/drawing/2014/main" id="{9347FA39-C509-4AE7-818C-8E96A1F458A9}"/>
              </a:ext>
            </a:extLst>
          </p:cNvPr>
          <p:cNvSpPr>
            <a:spLocks noGrp="1" noRot="1" noChangeArrowheads="1"/>
          </p:cNvSpPr>
          <p:nvPr>
            <p:ph type="title"/>
          </p:nvPr>
        </p:nvSpPr>
        <p:spPr/>
        <p:txBody>
          <a:bodyPr/>
          <a:lstStyle/>
          <a:p>
            <a:pPr eaLnBrk="1" hangingPunct="1">
              <a:defRPr/>
            </a:pPr>
            <a:r>
              <a:rPr lang="en-US" sz="4000" i="1" u="sng" dirty="0"/>
              <a:t>What we do…</a:t>
            </a:r>
          </a:p>
        </p:txBody>
      </p:sp>
      <p:sp>
        <p:nvSpPr>
          <p:cNvPr id="15363" name="Rectangle 3">
            <a:extLst>
              <a:ext uri="{FF2B5EF4-FFF2-40B4-BE49-F238E27FC236}">
                <a16:creationId xmlns:a16="http://schemas.microsoft.com/office/drawing/2014/main" id="{6F7E2AF8-EC39-4C6C-B9EE-BA00157A5F53}"/>
              </a:ext>
            </a:extLst>
          </p:cNvPr>
          <p:cNvSpPr>
            <a:spLocks noGrp="1" noChangeArrowheads="1"/>
          </p:cNvSpPr>
          <p:nvPr>
            <p:ph type="body" idx="1"/>
          </p:nvPr>
        </p:nvSpPr>
        <p:spPr>
          <a:xfrm>
            <a:off x="457200" y="1417638"/>
            <a:ext cx="8229600" cy="4708525"/>
          </a:xfrm>
        </p:spPr>
        <p:txBody>
          <a:bodyPr/>
          <a:lstStyle/>
          <a:p>
            <a:pPr eaLnBrk="1" hangingPunct="1">
              <a:lnSpc>
                <a:spcPct val="80000"/>
              </a:lnSpc>
              <a:buFont typeface="Wingdings" panose="05000000000000000000" pitchFamily="2" charset="2"/>
              <a:buNone/>
              <a:defRPr/>
            </a:pPr>
            <a:r>
              <a:rPr lang="en-US" sz="2000" dirty="0">
                <a:latin typeface="Book Antiqua" pitchFamily="18" charset="0"/>
              </a:rPr>
              <a:t>	Analyze and provide strategic real estate and financial solutions relating to office/retail/residential/self-storage, industrial/senior housing properties, renewable energy &amp; bio-fuels infrastructure projects, realty capital markets &amp; property development/investments. We also advise on selected corporate/investor clients we serve; services include:  </a:t>
            </a:r>
          </a:p>
          <a:p>
            <a:pPr algn="ctr" eaLnBrk="1" hangingPunct="1">
              <a:lnSpc>
                <a:spcPct val="80000"/>
              </a:lnSpc>
              <a:buFont typeface="Wingdings" panose="05000000000000000000" pitchFamily="2" charset="2"/>
              <a:buNone/>
              <a:defRPr/>
            </a:pPr>
            <a:endParaRPr lang="en-US" sz="2000" dirty="0">
              <a:latin typeface="Book Antiqua" pitchFamily="18" charset="0"/>
            </a:endParaRP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Commercial tenants negotiating leases and/or purchases;</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Investors acquiring or selling commercial/income properties &amp; land;</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Property owners/investors/developers seeking institutional  and family office debt, JV equity, mezz debt and construction financing;</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Renewable energy &amp; bio-fuels project developers: finance</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Procure, assess or conduct studies related to realty investment or corporate real estate decision-making, </a:t>
            </a:r>
          </a:p>
          <a:p>
            <a:pPr lvl="1" eaLnBrk="1" hangingPunct="1">
              <a:lnSpc>
                <a:spcPct val="80000"/>
              </a:lnSpc>
              <a:buClr>
                <a:schemeClr val="tx1"/>
              </a:buClr>
              <a:buFont typeface="Wingdings" panose="05000000000000000000" pitchFamily="2" charset="2"/>
              <a:buChar char="Ø"/>
              <a:defRPr/>
            </a:pPr>
            <a:r>
              <a:rPr lang="en-US" sz="1800" dirty="0">
                <a:latin typeface="Book Antiqua" pitchFamily="18" charset="0"/>
              </a:rPr>
              <a:t>Institutional investors or their advisors, commercial lenders or investors seeking independent ‘hands-on’ property level ‘due diligence’, strategic portfolio analysis for all property types in markets (mainly Eastern US)</a:t>
            </a:r>
          </a:p>
          <a:p>
            <a:pPr eaLnBrk="1" hangingPunct="1">
              <a:lnSpc>
                <a:spcPct val="80000"/>
              </a:lnSpc>
              <a:defRPr/>
            </a:pPr>
            <a:endParaRPr lang="en-US" sz="2000" b="1" dirty="0"/>
          </a:p>
          <a:p>
            <a:pPr marL="0" indent="0" eaLnBrk="1" hangingPunct="1">
              <a:lnSpc>
                <a:spcPct val="80000"/>
              </a:lnSpc>
              <a:buFont typeface="Wingdings" panose="05000000000000000000" pitchFamily="2" charset="2"/>
              <a:buNone/>
              <a:defRPr/>
            </a:pPr>
            <a:endParaRPr lang="en-US" sz="1600" dirty="0"/>
          </a:p>
          <a:p>
            <a:pPr eaLnBrk="1" hangingPunct="1">
              <a:lnSpc>
                <a:spcPct val="80000"/>
              </a:lnSpc>
              <a:buFont typeface="Wingdings" panose="05000000000000000000" pitchFamily="2" charset="2"/>
              <a:buNone/>
              <a:defRPr/>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47A87A4D-29A1-4C47-8E95-4538286BB542}"/>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C04528E8-D1BB-4961-A036-2F48426FE33F}" type="datetime1">
              <a:rPr lang="en-US" smtClean="0">
                <a:latin typeface="Arial" charset="0"/>
              </a:rPr>
              <a:pPr eaLnBrk="1" hangingPunct="1">
                <a:defRPr/>
              </a:pPr>
              <a:t>4/4/2022</a:t>
            </a:fld>
            <a:endParaRPr lang="en-US" dirty="0">
              <a:latin typeface="Arial" charset="0"/>
            </a:endParaRPr>
          </a:p>
        </p:txBody>
      </p:sp>
      <p:sp>
        <p:nvSpPr>
          <p:cNvPr id="14339" name="Slide Number Placeholder 4">
            <a:extLst>
              <a:ext uri="{FF2B5EF4-FFF2-40B4-BE49-F238E27FC236}">
                <a16:creationId xmlns:a16="http://schemas.microsoft.com/office/drawing/2014/main" id="{36E2C24A-DAA9-4240-95EB-C73224DDCA27}"/>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D9F44A2-82D4-47CB-9C53-588DAC14141C}" type="slidenum">
              <a:rPr lang="en-US" altLang="en-US" sz="1200" smtClean="0">
                <a:latin typeface="Arial" panose="020B0604020202020204" pitchFamily="34" charset="0"/>
              </a:rPr>
              <a:pPr>
                <a:spcBef>
                  <a:spcPct val="0"/>
                </a:spcBef>
                <a:buClrTx/>
                <a:buSzTx/>
                <a:buFontTx/>
                <a:buNone/>
              </a:pPr>
              <a:t>6</a:t>
            </a:fld>
            <a:endParaRPr lang="en-US" altLang="en-US" sz="1200">
              <a:latin typeface="Arial" panose="020B0604020202020204" pitchFamily="34" charset="0"/>
            </a:endParaRPr>
          </a:p>
        </p:txBody>
      </p:sp>
      <p:sp>
        <p:nvSpPr>
          <p:cNvPr id="8196" name="Footer Placeholder 5">
            <a:extLst>
              <a:ext uri="{FF2B5EF4-FFF2-40B4-BE49-F238E27FC236}">
                <a16:creationId xmlns:a16="http://schemas.microsoft.com/office/drawing/2014/main" id="{D7EF2623-754E-448D-996B-09FECB552D14}"/>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20482" name="Rectangle 2">
            <a:extLst>
              <a:ext uri="{FF2B5EF4-FFF2-40B4-BE49-F238E27FC236}">
                <a16:creationId xmlns:a16="http://schemas.microsoft.com/office/drawing/2014/main" id="{03B8AD97-0CF6-4D23-BF23-8D69F9F81EEE}"/>
              </a:ext>
            </a:extLst>
          </p:cNvPr>
          <p:cNvSpPr>
            <a:spLocks noGrp="1" noRot="1" noChangeArrowheads="1"/>
          </p:cNvSpPr>
          <p:nvPr>
            <p:ph type="title"/>
          </p:nvPr>
        </p:nvSpPr>
        <p:spPr/>
        <p:txBody>
          <a:bodyPr/>
          <a:lstStyle/>
          <a:p>
            <a:pPr eaLnBrk="1" hangingPunct="1">
              <a:defRPr/>
            </a:pPr>
            <a:r>
              <a:rPr lang="en-US" sz="4000" i="1" u="sng"/>
              <a:t>Our core values…</a:t>
            </a:r>
          </a:p>
        </p:txBody>
      </p:sp>
      <p:sp>
        <p:nvSpPr>
          <p:cNvPr id="20483" name="Rectangle 3">
            <a:extLst>
              <a:ext uri="{FF2B5EF4-FFF2-40B4-BE49-F238E27FC236}">
                <a16:creationId xmlns:a16="http://schemas.microsoft.com/office/drawing/2014/main" id="{43BE40EC-9049-49C8-BD72-75C06E99238D}"/>
              </a:ext>
            </a:extLst>
          </p:cNvPr>
          <p:cNvSpPr>
            <a:spLocks noGrp="1" noChangeArrowheads="1"/>
          </p:cNvSpPr>
          <p:nvPr>
            <p:ph type="body" idx="1"/>
          </p:nvPr>
        </p:nvSpPr>
        <p:spPr/>
        <p:txBody>
          <a:bodyPr/>
          <a:lstStyle/>
          <a:p>
            <a:pPr eaLnBrk="1" hangingPunct="1">
              <a:lnSpc>
                <a:spcPct val="80000"/>
              </a:lnSpc>
              <a:defRPr/>
            </a:pPr>
            <a:r>
              <a:rPr lang="en-US" sz="2800" dirty="0">
                <a:latin typeface="Book Antiqua" pitchFamily="18" charset="0"/>
              </a:rPr>
              <a:t>We place our clients’ interests </a:t>
            </a:r>
            <a:r>
              <a:rPr lang="en-US" sz="2800" b="1" u="sng" dirty="0">
                <a:latin typeface="Book Antiqua" pitchFamily="18" charset="0"/>
              </a:rPr>
              <a:t>above all else</a:t>
            </a:r>
            <a:r>
              <a:rPr lang="en-US" sz="2800" dirty="0">
                <a:latin typeface="Book Antiqua" pitchFamily="18" charset="0"/>
              </a:rPr>
              <a:t>;</a:t>
            </a:r>
          </a:p>
          <a:p>
            <a:pPr eaLnBrk="1" hangingPunct="1">
              <a:lnSpc>
                <a:spcPct val="80000"/>
              </a:lnSpc>
              <a:defRPr/>
            </a:pPr>
            <a:r>
              <a:rPr lang="en-US" sz="2800" dirty="0">
                <a:latin typeface="Book Antiqua" pitchFamily="18" charset="0"/>
              </a:rPr>
              <a:t>We give clients our independent counsel regardless of its impact on a transaction; </a:t>
            </a:r>
          </a:p>
          <a:p>
            <a:pPr eaLnBrk="1" hangingPunct="1">
              <a:lnSpc>
                <a:spcPct val="80000"/>
              </a:lnSpc>
              <a:defRPr/>
            </a:pPr>
            <a:r>
              <a:rPr lang="en-US" sz="2800" dirty="0">
                <a:latin typeface="Book Antiqua" pitchFamily="18" charset="0"/>
              </a:rPr>
              <a:t>We guide our clients as ‘advisors’ involving them in every decision; we </a:t>
            </a:r>
            <a:r>
              <a:rPr lang="en-US" sz="2800" u="sng" dirty="0">
                <a:latin typeface="Book Antiqua" pitchFamily="18" charset="0"/>
              </a:rPr>
              <a:t>do not detach </a:t>
            </a:r>
            <a:r>
              <a:rPr lang="en-US" sz="2800" dirty="0">
                <a:latin typeface="Book Antiqua" pitchFamily="18" charset="0"/>
              </a:rPr>
              <a:t>from our clients as ‘ivory tower’ consultants;</a:t>
            </a:r>
          </a:p>
          <a:p>
            <a:pPr eaLnBrk="1" hangingPunct="1">
              <a:lnSpc>
                <a:spcPct val="80000"/>
              </a:lnSpc>
              <a:defRPr/>
            </a:pPr>
            <a:r>
              <a:rPr lang="en-US" sz="2800" dirty="0">
                <a:latin typeface="Book Antiqua" pitchFamily="18" charset="0"/>
              </a:rPr>
              <a:t>We are ‘hands-on’ and ‘long-term relationship-driven’, not transaction/fee driven; you get partner-level attention on all assignments;</a:t>
            </a:r>
            <a:r>
              <a:rPr lang="en-US" sz="2800" dirty="0"/>
              <a:t> </a:t>
            </a:r>
          </a:p>
          <a:p>
            <a:pPr eaLnBrk="1" hangingPunct="1">
              <a:lnSpc>
                <a:spcPct val="80000"/>
              </a:lnSpc>
              <a:defRPr/>
            </a:pPr>
            <a:r>
              <a:rPr lang="en-US" sz="2800" dirty="0">
                <a:latin typeface="Book Antiqua" pitchFamily="18" charset="0"/>
              </a:rPr>
              <a:t>Our reputation with our clients and our counterparties in our industry and in the marketplace is our life blood…</a:t>
            </a:r>
            <a:r>
              <a:rPr lang="en-US" sz="2800" b="1" u="sng" dirty="0">
                <a:latin typeface="Book Antiqua" pitchFamily="18" charset="0"/>
              </a:rPr>
              <a:t>it is everything</a:t>
            </a:r>
            <a:r>
              <a:rPr lang="en-US" sz="2800" dirty="0">
                <a:latin typeface="Book Antiqua"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552E1C7B-1189-4EFB-95E2-9DEA23F63A70}"/>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EA2AC0B1-C1EE-4448-A1EB-8D3A0536AEE7}" type="datetime1">
              <a:rPr lang="en-US" smtClean="0">
                <a:latin typeface="Arial" charset="0"/>
              </a:rPr>
              <a:pPr eaLnBrk="1" hangingPunct="1">
                <a:defRPr/>
              </a:pPr>
              <a:t>4/4/2022</a:t>
            </a:fld>
            <a:endParaRPr lang="en-US" dirty="0">
              <a:latin typeface="Arial" charset="0"/>
            </a:endParaRPr>
          </a:p>
        </p:txBody>
      </p:sp>
      <p:sp>
        <p:nvSpPr>
          <p:cNvPr id="15363" name="Slide Number Placeholder 4">
            <a:extLst>
              <a:ext uri="{FF2B5EF4-FFF2-40B4-BE49-F238E27FC236}">
                <a16:creationId xmlns:a16="http://schemas.microsoft.com/office/drawing/2014/main" id="{494DCD96-5262-499C-A5F3-B40B9953FB4B}"/>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F9D445A-6B20-4B88-97DC-FC32303B878E}" type="slidenum">
              <a:rPr lang="en-US" altLang="en-US" sz="1200" smtClean="0">
                <a:latin typeface="Arial" panose="020B0604020202020204" pitchFamily="34" charset="0"/>
              </a:rPr>
              <a:pPr>
                <a:spcBef>
                  <a:spcPct val="0"/>
                </a:spcBef>
                <a:buClrTx/>
                <a:buSzTx/>
                <a:buFontTx/>
                <a:buNone/>
              </a:pPr>
              <a:t>7</a:t>
            </a:fld>
            <a:endParaRPr lang="en-US" altLang="en-US" sz="1200">
              <a:latin typeface="Arial" panose="020B0604020202020204" pitchFamily="34" charset="0"/>
            </a:endParaRPr>
          </a:p>
        </p:txBody>
      </p:sp>
      <p:sp>
        <p:nvSpPr>
          <p:cNvPr id="9220" name="Footer Placeholder 5">
            <a:extLst>
              <a:ext uri="{FF2B5EF4-FFF2-40B4-BE49-F238E27FC236}">
                <a16:creationId xmlns:a16="http://schemas.microsoft.com/office/drawing/2014/main" id="{8DA2D48A-9DEB-46EB-8EE0-A80D473C6432}"/>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2" name="Rectangle 2">
            <a:extLst>
              <a:ext uri="{FF2B5EF4-FFF2-40B4-BE49-F238E27FC236}">
                <a16:creationId xmlns:a16="http://schemas.microsoft.com/office/drawing/2014/main" id="{86D30201-CCC7-48E7-A3CE-AE28292415EC}"/>
              </a:ext>
            </a:extLst>
          </p:cNvPr>
          <p:cNvSpPr>
            <a:spLocks noGrp="1" noRot="1" noChangeArrowheads="1"/>
          </p:cNvSpPr>
          <p:nvPr>
            <p:ph type="title"/>
          </p:nvPr>
        </p:nvSpPr>
        <p:spPr/>
        <p:txBody>
          <a:bodyPr/>
          <a:lstStyle/>
          <a:p>
            <a:pPr eaLnBrk="1" hangingPunct="1">
              <a:defRPr/>
            </a:pPr>
            <a:r>
              <a:rPr lang="en-US" sz="4000" i="1" u="sng"/>
              <a:t>What makes us different…</a:t>
            </a:r>
          </a:p>
        </p:txBody>
      </p:sp>
      <p:sp>
        <p:nvSpPr>
          <p:cNvPr id="3" name="Rectangle 3">
            <a:extLst>
              <a:ext uri="{FF2B5EF4-FFF2-40B4-BE49-F238E27FC236}">
                <a16:creationId xmlns:a16="http://schemas.microsoft.com/office/drawing/2014/main" id="{C1F1F5FE-F406-4E26-BC19-7076E75B2DBC}"/>
              </a:ext>
            </a:extLst>
          </p:cNvPr>
          <p:cNvSpPr>
            <a:spLocks noGrp="1" noChangeArrowheads="1"/>
          </p:cNvSpPr>
          <p:nvPr>
            <p:ph type="body" idx="1"/>
          </p:nvPr>
        </p:nvSpPr>
        <p:spPr>
          <a:xfrm>
            <a:off x="457200" y="1676400"/>
            <a:ext cx="8229600" cy="4525963"/>
          </a:xfrm>
        </p:spPr>
        <p:txBody>
          <a:bodyPr/>
          <a:lstStyle/>
          <a:p>
            <a:pPr eaLnBrk="1" hangingPunct="1">
              <a:lnSpc>
                <a:spcPct val="80000"/>
              </a:lnSpc>
              <a:defRPr/>
            </a:pPr>
            <a:r>
              <a:rPr lang="en-US" sz="1800" dirty="0">
                <a:latin typeface="Book Antiqua" pitchFamily="18" charset="0"/>
              </a:rPr>
              <a:t>My partners, Paul, Dick, Robert , Casey, Bill , Jim, Jennifer and John W and I work directly &amp; collaboratively on your project(s)…no hand-offs to juniors;</a:t>
            </a:r>
          </a:p>
          <a:p>
            <a:pPr eaLnBrk="1" hangingPunct="1">
              <a:lnSpc>
                <a:spcPct val="80000"/>
              </a:lnSpc>
              <a:defRPr/>
            </a:pPr>
            <a:r>
              <a:rPr lang="en-US" sz="1800" dirty="0">
                <a:latin typeface="Book Antiqua" pitchFamily="18" charset="0"/>
              </a:rPr>
              <a:t>We are ‘cross-trained’ in Main Street property markets (US &amp; International) and ‘Wall Street’ capital markets (private and public) as well as institutional banking; Robert is based in Berlin and covers Europe and Asia property &amp; capital markets; Dick is Manhattan based and concentrates on private equity investing and advising corporate sponsors in their acquisitions/dispositions, strategic plans or recapitalizations;  Casey, Bill, Jennifer, Jim and I are Manhattan-based;  John W. is based in St. Louis, MO; </a:t>
            </a:r>
          </a:p>
          <a:p>
            <a:pPr eaLnBrk="1" hangingPunct="1">
              <a:lnSpc>
                <a:spcPct val="80000"/>
              </a:lnSpc>
              <a:defRPr/>
            </a:pPr>
            <a:r>
              <a:rPr lang="en-US" sz="1800" dirty="0">
                <a:latin typeface="Book Antiqua" pitchFamily="18" charset="0"/>
              </a:rPr>
              <a:t>We work only on corporate/user, development or ‘institutional’ and family office-appropriate investments; Casey, Bill, Dick, Robert, Jim,  &amp; Paul and JSBO all have special expertise in institutional debt &amp; equity financing, Robert in development and international; Dick in private equity/venture capital investments and M+A advisory; Paul in infrastructure finance &amp; operations;  John W. in all accounting and tax and M+A matters for US and foreign investors; Jennifer in healthcare and office construction projects;</a:t>
            </a:r>
          </a:p>
          <a:p>
            <a:pPr eaLnBrk="1" hangingPunct="1">
              <a:lnSpc>
                <a:spcPct val="80000"/>
              </a:lnSpc>
              <a:defRPr/>
            </a:pPr>
            <a:r>
              <a:rPr lang="en-US" sz="1800" dirty="0">
                <a:latin typeface="Book Antiqua" pitchFamily="18" charset="0"/>
              </a:rPr>
              <a:t>Clients receive the benefit of our combined 190+ years experience in commercial/investment property, realty capital market and private banking services/transactions and M+A corporate advisory;</a:t>
            </a:r>
          </a:p>
          <a:p>
            <a:pPr eaLnBrk="1" hangingPunct="1">
              <a:lnSpc>
                <a:spcPct val="80000"/>
              </a:lnSpc>
              <a:defRPr/>
            </a:pPr>
            <a:r>
              <a:rPr lang="en-US" sz="1800" dirty="0">
                <a:latin typeface="Book Antiqua" pitchFamily="18" charset="0"/>
              </a:rPr>
              <a:t>We work as retained advisors under contract.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a:extLst>
              <a:ext uri="{FF2B5EF4-FFF2-40B4-BE49-F238E27FC236}">
                <a16:creationId xmlns:a16="http://schemas.microsoft.com/office/drawing/2014/main" id="{F6C5348E-CBC7-4C0D-94DE-11420E9234F4}"/>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100ACB69-72F5-48B8-B9D0-B96DA200206B}" type="datetime1">
              <a:rPr lang="en-US" smtClean="0">
                <a:latin typeface="Arial" charset="0"/>
              </a:rPr>
              <a:pPr eaLnBrk="1" hangingPunct="1">
                <a:defRPr/>
              </a:pPr>
              <a:t>4/4/2022</a:t>
            </a:fld>
            <a:endParaRPr lang="en-US" dirty="0">
              <a:latin typeface="Arial" charset="0"/>
            </a:endParaRPr>
          </a:p>
        </p:txBody>
      </p:sp>
      <p:sp>
        <p:nvSpPr>
          <p:cNvPr id="16387" name="Slide Number Placeholder 4">
            <a:extLst>
              <a:ext uri="{FF2B5EF4-FFF2-40B4-BE49-F238E27FC236}">
                <a16:creationId xmlns:a16="http://schemas.microsoft.com/office/drawing/2014/main" id="{B937AF75-D768-400F-9E99-8EEE07D7CDA5}"/>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6A95BBF-221F-451C-A54A-C9A433B5A1B9}" type="slidenum">
              <a:rPr lang="en-US" altLang="en-US" sz="1200" smtClean="0">
                <a:latin typeface="Arial" panose="020B0604020202020204" pitchFamily="34" charset="0"/>
              </a:rPr>
              <a:pPr>
                <a:spcBef>
                  <a:spcPct val="0"/>
                </a:spcBef>
                <a:buClrTx/>
                <a:buSzTx/>
                <a:buFontTx/>
                <a:buNone/>
              </a:pPr>
              <a:t>8</a:t>
            </a:fld>
            <a:endParaRPr lang="en-US" altLang="en-US" sz="1200">
              <a:latin typeface="Arial" panose="020B0604020202020204" pitchFamily="34" charset="0"/>
            </a:endParaRPr>
          </a:p>
        </p:txBody>
      </p:sp>
      <p:sp>
        <p:nvSpPr>
          <p:cNvPr id="10244" name="Footer Placeholder 5">
            <a:extLst>
              <a:ext uri="{FF2B5EF4-FFF2-40B4-BE49-F238E27FC236}">
                <a16:creationId xmlns:a16="http://schemas.microsoft.com/office/drawing/2014/main" id="{5396FB0F-57B1-4A40-8A5F-3EADD72053FC}"/>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14338" name="Rectangle 2">
            <a:extLst>
              <a:ext uri="{FF2B5EF4-FFF2-40B4-BE49-F238E27FC236}">
                <a16:creationId xmlns:a16="http://schemas.microsoft.com/office/drawing/2014/main" id="{5C97AFD5-1173-40B9-A144-012913264FB9}"/>
              </a:ext>
            </a:extLst>
          </p:cNvPr>
          <p:cNvSpPr>
            <a:spLocks noGrp="1" noRot="1" noChangeArrowheads="1"/>
          </p:cNvSpPr>
          <p:nvPr>
            <p:ph type="title"/>
          </p:nvPr>
        </p:nvSpPr>
        <p:spPr/>
        <p:txBody>
          <a:bodyPr/>
          <a:lstStyle/>
          <a:p>
            <a:pPr eaLnBrk="1" hangingPunct="1">
              <a:defRPr/>
            </a:pPr>
            <a:r>
              <a:rPr lang="en-US" sz="4000" i="1" u="sng"/>
              <a:t>Current-recent projects…</a:t>
            </a:r>
          </a:p>
        </p:txBody>
      </p:sp>
      <p:sp>
        <p:nvSpPr>
          <p:cNvPr id="14339" name="Rectangle 3">
            <a:extLst>
              <a:ext uri="{FF2B5EF4-FFF2-40B4-BE49-F238E27FC236}">
                <a16:creationId xmlns:a16="http://schemas.microsoft.com/office/drawing/2014/main" id="{E2966336-DF73-4215-AA3D-364A7BE8E101}"/>
              </a:ext>
            </a:extLst>
          </p:cNvPr>
          <p:cNvSpPr>
            <a:spLocks noGrp="1" noChangeArrowheads="1"/>
          </p:cNvSpPr>
          <p:nvPr>
            <p:ph type="body" idx="1"/>
          </p:nvPr>
        </p:nvSpPr>
        <p:spPr>
          <a:xfrm>
            <a:off x="457200" y="1295400"/>
            <a:ext cx="8229600" cy="4648200"/>
          </a:xfrm>
        </p:spPr>
        <p:txBody>
          <a:bodyPr/>
          <a:lstStyle/>
          <a:p>
            <a:pPr eaLnBrk="1" hangingPunct="1">
              <a:lnSpc>
                <a:spcPct val="80000"/>
              </a:lnSpc>
              <a:defRPr/>
            </a:pPr>
            <a:endParaRPr lang="en-US" sz="1600" dirty="0">
              <a:latin typeface="Book Antiqua" pitchFamily="18" charset="0"/>
            </a:endParaRPr>
          </a:p>
          <a:p>
            <a:pPr eaLnBrk="1" hangingPunct="1">
              <a:lnSpc>
                <a:spcPct val="80000"/>
              </a:lnSpc>
              <a:defRPr/>
            </a:pPr>
            <a:r>
              <a:rPr lang="en-US" sz="1400" dirty="0">
                <a:latin typeface="Book Antiqua" pitchFamily="18" charset="0"/>
              </a:rPr>
              <a:t>Purchased two multi-family complexes (346 units &amp; 558 units) in  suburban Chicago ($28.25M; then arranged $22.6M in Freddie Mac debt post-closing; and $51M all equity; sold 346- unit project in 4Q17 realizing a 26% IRR in 3 years; </a:t>
            </a:r>
          </a:p>
          <a:p>
            <a:pPr eaLnBrk="1" hangingPunct="1">
              <a:lnSpc>
                <a:spcPct val="80000"/>
              </a:lnSpc>
              <a:defRPr/>
            </a:pPr>
            <a:r>
              <a:rPr lang="en-US" sz="1400" dirty="0">
                <a:latin typeface="Book Antiqua" pitchFamily="18" charset="0"/>
              </a:rPr>
              <a:t>1,300 acres with 425 home sites; raw land development in western North Carolina; ($25M in equity and $5M in debt);</a:t>
            </a:r>
          </a:p>
          <a:p>
            <a:pPr eaLnBrk="1" hangingPunct="1">
              <a:lnSpc>
                <a:spcPct val="80000"/>
              </a:lnSpc>
              <a:defRPr/>
            </a:pPr>
            <a:r>
              <a:rPr lang="en-US" sz="1400" dirty="0">
                <a:latin typeface="Book Antiqua" pitchFamily="18" charset="0"/>
              </a:rPr>
              <a:t>Arranged the sale of 70 acres in NW Connecticut to private buyer and local Land Trust ($1.1M); </a:t>
            </a:r>
          </a:p>
          <a:p>
            <a:pPr eaLnBrk="1" hangingPunct="1">
              <a:lnSpc>
                <a:spcPct val="80000"/>
              </a:lnSpc>
              <a:defRPr/>
            </a:pPr>
            <a:r>
              <a:rPr lang="en-US" sz="1400" dirty="0">
                <a:latin typeface="Book Antiqua" pitchFamily="18" charset="0"/>
              </a:rPr>
              <a:t>Closed $50M sale of 120,000 loft/industrial building in SoHo, Manhattan to developer for conversion to luxury residential/retail;  </a:t>
            </a:r>
          </a:p>
          <a:p>
            <a:pPr eaLnBrk="1" hangingPunct="1">
              <a:lnSpc>
                <a:spcPct val="80000"/>
              </a:lnSpc>
              <a:defRPr/>
            </a:pPr>
            <a:r>
              <a:rPr lang="en-US" sz="1400" dirty="0">
                <a:latin typeface="Book Antiqua" pitchFamily="18" charset="0"/>
              </a:rPr>
              <a:t>Served as Managing Member of a closely held New York LLC investment company and advised global financial institution as Trustee in the valuation and wind-up of a family trust whose principal holdings are real estate minority interests all around USA;</a:t>
            </a:r>
          </a:p>
          <a:p>
            <a:pPr eaLnBrk="1" hangingPunct="1">
              <a:lnSpc>
                <a:spcPct val="80000"/>
              </a:lnSpc>
              <a:defRPr/>
            </a:pPr>
            <a:r>
              <a:rPr lang="en-US" sz="1400" dirty="0">
                <a:latin typeface="Book Antiqua" pitchFamily="18" charset="0"/>
              </a:rPr>
              <a:t>Advised a Middle East sovereign wealth fund on their $525M equity investment in first two towers in a Manhattan based mixed-use 12 million SF </a:t>
            </a:r>
            <a:r>
              <a:rPr lang="en-US" sz="1400" dirty="0" err="1">
                <a:latin typeface="Book Antiqua" pitchFamily="18" charset="0"/>
              </a:rPr>
              <a:t>Wst</a:t>
            </a:r>
            <a:r>
              <a:rPr lang="en-US" sz="1400" dirty="0">
                <a:latin typeface="Book Antiqua" pitchFamily="18" charset="0"/>
              </a:rPr>
              <a:t> Side development; </a:t>
            </a:r>
          </a:p>
          <a:p>
            <a:pPr eaLnBrk="1" hangingPunct="1">
              <a:lnSpc>
                <a:spcPct val="80000"/>
              </a:lnSpc>
              <a:defRPr/>
            </a:pPr>
            <a:r>
              <a:rPr lang="en-US" sz="1400" dirty="0">
                <a:latin typeface="Book Antiqua" pitchFamily="18" charset="0"/>
              </a:rPr>
              <a:t>Representing Martha Graham Center for Contemporary Dance in its HQ relocation and lease negotiation;  now negotiating (pro bono) 7 separate lease renewals for the  Company;</a:t>
            </a:r>
          </a:p>
          <a:p>
            <a:pPr eaLnBrk="1" hangingPunct="1">
              <a:lnSpc>
                <a:spcPct val="80000"/>
              </a:lnSpc>
              <a:defRPr/>
            </a:pPr>
            <a:r>
              <a:rPr lang="en-US" sz="1400" dirty="0">
                <a:latin typeface="Book Antiqua" pitchFamily="18" charset="0"/>
              </a:rPr>
              <a:t>Raised $25-50M in LP equity for a new self-storage development  platform in the outer boroughs of New York (ongoing);   </a:t>
            </a:r>
          </a:p>
          <a:p>
            <a:pPr eaLnBrk="1" hangingPunct="1">
              <a:lnSpc>
                <a:spcPct val="80000"/>
              </a:lnSpc>
              <a:defRPr/>
            </a:pPr>
            <a:r>
              <a:rPr lang="en-US" sz="1400" dirty="0">
                <a:latin typeface="Book Antiqua" pitchFamily="18" charset="0"/>
              </a:rPr>
              <a:t>Represented a 17,000 SF CPA-tax advisory firm in its Manhattan HQ office relocation/lease negotiation at a Class A Midtown Office Building; </a:t>
            </a:r>
          </a:p>
          <a:p>
            <a:pPr eaLnBrk="1" hangingPunct="1">
              <a:lnSpc>
                <a:spcPct val="80000"/>
              </a:lnSpc>
              <a:defRPr/>
            </a:pPr>
            <a:r>
              <a:rPr lang="en-US" sz="1400" dirty="0">
                <a:latin typeface="Book Antiqua" pitchFamily="18" charset="0"/>
              </a:rPr>
              <a:t>Closed sale of an $8M commercial survey/engineering firm </a:t>
            </a:r>
            <a:r>
              <a:rPr lang="en-US" sz="1400" dirty="0" err="1">
                <a:latin typeface="Book Antiqua" pitchFamily="18" charset="0"/>
              </a:rPr>
              <a:t>HQ’d</a:t>
            </a:r>
            <a:r>
              <a:rPr lang="en-US" sz="1400" dirty="0">
                <a:latin typeface="Book Antiqua" pitchFamily="18" charset="0"/>
              </a:rPr>
              <a:t> in NY/NJ</a:t>
            </a:r>
          </a:p>
          <a:p>
            <a:pPr eaLnBrk="1" hangingPunct="1">
              <a:lnSpc>
                <a:spcPct val="80000"/>
              </a:lnSpc>
              <a:defRPr/>
            </a:pPr>
            <a:r>
              <a:rPr lang="en-US" sz="1400" dirty="0">
                <a:latin typeface="Book Antiqua" pitchFamily="18" charset="0"/>
              </a:rPr>
              <a:t>Advising on financing of Assisted Living-Memory Care Community  in Northern Vermont</a:t>
            </a:r>
          </a:p>
          <a:p>
            <a:pPr eaLnBrk="1" hangingPunct="1">
              <a:lnSpc>
                <a:spcPct val="80000"/>
              </a:lnSpc>
              <a:defRPr/>
            </a:pPr>
            <a:endParaRPr lang="en-US" sz="1600" dirty="0">
              <a:latin typeface="Book Antiqua" pitchFamily="18" charset="0"/>
            </a:endParaRPr>
          </a:p>
          <a:p>
            <a:pPr marL="0" indent="0" eaLnBrk="1" hangingPunct="1">
              <a:lnSpc>
                <a:spcPct val="80000"/>
              </a:lnSpc>
              <a:buFont typeface="Wingdings" panose="05000000000000000000" pitchFamily="2" charset="2"/>
              <a:buNone/>
              <a:defRPr/>
            </a:pPr>
            <a:endParaRPr lang="en-US" sz="1600" dirty="0">
              <a:latin typeface="Book Antiqua" pitchFamily="18" charset="0"/>
            </a:endParaRPr>
          </a:p>
          <a:p>
            <a:pPr eaLnBrk="1" hangingPunct="1">
              <a:lnSpc>
                <a:spcPct val="80000"/>
              </a:lnSpc>
              <a:buFont typeface="Wingdings" panose="05000000000000000000" pitchFamily="2" charset="2"/>
              <a:buNone/>
              <a:defRPr/>
            </a:pPr>
            <a:endParaRPr lang="en-US" sz="2400" dirty="0">
              <a:latin typeface="Book Antiqua" pitchFamily="18" charset="0"/>
            </a:endParaRPr>
          </a:p>
          <a:p>
            <a:pPr eaLnBrk="1" hangingPunct="1">
              <a:lnSpc>
                <a:spcPct val="80000"/>
              </a:lnSpc>
              <a:buFont typeface="Wingdings" panose="05000000000000000000" pitchFamily="2" charset="2"/>
              <a:buNone/>
              <a:defRPr/>
            </a:pPr>
            <a:endParaRPr lang="en-US" sz="2800" dirty="0">
              <a:latin typeface="Book Antiqua" pitchFamily="18" charset="0"/>
            </a:endParaRPr>
          </a:p>
          <a:p>
            <a:pPr eaLnBrk="1" hangingPunct="1">
              <a:lnSpc>
                <a:spcPct val="80000"/>
              </a:lnSpc>
              <a:buFont typeface="Wingdings" panose="05000000000000000000" pitchFamily="2" charset="2"/>
              <a:buNone/>
              <a:defRPr/>
            </a:pPr>
            <a:endParaRPr lang="en-US" sz="2400" dirty="0">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164F82DC-0183-4A9F-B698-1809E45E5647}"/>
              </a:ext>
            </a:extLst>
          </p:cNvPr>
          <p:cNvSpPr>
            <a:spLocks noGrp="1"/>
          </p:cNvSpPr>
          <p:nvPr>
            <p:ph type="dt" sz="quarter" idx="10"/>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fld id="{24D94EA5-163F-4A6C-9F96-8E6D35AA23D2}" type="datetime1">
              <a:rPr lang="en-US" smtClean="0">
                <a:latin typeface="Arial" charset="0"/>
              </a:rPr>
              <a:pPr eaLnBrk="1" hangingPunct="1">
                <a:defRPr/>
              </a:pPr>
              <a:t>4/4/2022</a:t>
            </a:fld>
            <a:endParaRPr lang="en-US" dirty="0">
              <a:latin typeface="Arial" charset="0"/>
            </a:endParaRPr>
          </a:p>
        </p:txBody>
      </p:sp>
      <p:sp>
        <p:nvSpPr>
          <p:cNvPr id="17411" name="Slide Number Placeholder 4">
            <a:extLst>
              <a:ext uri="{FF2B5EF4-FFF2-40B4-BE49-F238E27FC236}">
                <a16:creationId xmlns:a16="http://schemas.microsoft.com/office/drawing/2014/main" id="{DAAEEF06-4327-4270-93D8-2305A3959C7D}"/>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2EC91DE-7224-4BE1-A343-8DF5241FDA76}" type="slidenum">
              <a:rPr lang="en-US" altLang="en-US" sz="1200" smtClean="0">
                <a:latin typeface="Arial" panose="020B0604020202020204" pitchFamily="34" charset="0"/>
              </a:rPr>
              <a:pPr>
                <a:spcBef>
                  <a:spcPct val="0"/>
                </a:spcBef>
                <a:buClrTx/>
                <a:buSzTx/>
                <a:buFontTx/>
                <a:buNone/>
              </a:pPr>
              <a:t>9</a:t>
            </a:fld>
            <a:endParaRPr lang="en-US" altLang="en-US" sz="1200">
              <a:latin typeface="Arial" panose="020B0604020202020204" pitchFamily="34" charset="0"/>
            </a:endParaRPr>
          </a:p>
        </p:txBody>
      </p:sp>
      <p:sp>
        <p:nvSpPr>
          <p:cNvPr id="11268" name="Footer Placeholder 5">
            <a:extLst>
              <a:ext uri="{FF2B5EF4-FFF2-40B4-BE49-F238E27FC236}">
                <a16:creationId xmlns:a16="http://schemas.microsoft.com/office/drawing/2014/main" id="{B6032AC0-508D-444F-8A10-0878A3789244}"/>
              </a:ext>
            </a:extLst>
          </p:cNvPr>
          <p:cNvSpPr>
            <a:spLocks noGrp="1"/>
          </p:cNvSpPr>
          <p:nvPr>
            <p:ph type="ftr" sz="quarter" idx="12"/>
          </p:nvPr>
        </p:nvSpPr>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defRPr/>
            </a:pPr>
            <a:r>
              <a:rPr lang="en-US">
                <a:latin typeface="Arial" charset="0"/>
              </a:rPr>
              <a:t>JSBO REALTY &amp; CAPITAL INC.</a:t>
            </a:r>
          </a:p>
        </p:txBody>
      </p:sp>
      <p:sp>
        <p:nvSpPr>
          <p:cNvPr id="63490" name="Rectangle 2">
            <a:extLst>
              <a:ext uri="{FF2B5EF4-FFF2-40B4-BE49-F238E27FC236}">
                <a16:creationId xmlns:a16="http://schemas.microsoft.com/office/drawing/2014/main" id="{17F61881-D301-4063-8B9A-5DDBF8EF99EF}"/>
              </a:ext>
            </a:extLst>
          </p:cNvPr>
          <p:cNvSpPr>
            <a:spLocks noGrp="1" noRot="1" noChangeArrowheads="1"/>
          </p:cNvSpPr>
          <p:nvPr>
            <p:ph type="title"/>
          </p:nvPr>
        </p:nvSpPr>
        <p:spPr/>
        <p:txBody>
          <a:bodyPr/>
          <a:lstStyle/>
          <a:p>
            <a:pPr eaLnBrk="1" hangingPunct="1">
              <a:defRPr/>
            </a:pPr>
            <a:r>
              <a:rPr lang="en-US" sz="4000" i="1" u="sng"/>
              <a:t>Attributes of successful projects…</a:t>
            </a:r>
          </a:p>
        </p:txBody>
      </p:sp>
      <p:sp>
        <p:nvSpPr>
          <p:cNvPr id="63491" name="Rectangle 3">
            <a:extLst>
              <a:ext uri="{FF2B5EF4-FFF2-40B4-BE49-F238E27FC236}">
                <a16:creationId xmlns:a16="http://schemas.microsoft.com/office/drawing/2014/main" id="{2DAE26FB-95F5-4341-BFF1-BA14C7BA1646}"/>
              </a:ext>
            </a:extLst>
          </p:cNvPr>
          <p:cNvSpPr>
            <a:spLocks noGrp="1" noChangeArrowheads="1"/>
          </p:cNvSpPr>
          <p:nvPr>
            <p:ph type="body" idx="1"/>
          </p:nvPr>
        </p:nvSpPr>
        <p:spPr/>
        <p:txBody>
          <a:bodyPr/>
          <a:lstStyle/>
          <a:p>
            <a:pPr eaLnBrk="1" hangingPunct="1">
              <a:lnSpc>
                <a:spcPct val="90000"/>
              </a:lnSpc>
              <a:defRPr/>
            </a:pPr>
            <a:r>
              <a:rPr lang="en-US" sz="2400" dirty="0">
                <a:latin typeface="Book Antiqua" pitchFamily="18" charset="0"/>
              </a:rPr>
              <a:t>Strong investor sponsorship with strong track record, net worth &amp; liquidity &amp; implementation team;</a:t>
            </a:r>
          </a:p>
          <a:p>
            <a:pPr eaLnBrk="1" hangingPunct="1">
              <a:lnSpc>
                <a:spcPct val="90000"/>
              </a:lnSpc>
              <a:defRPr/>
            </a:pPr>
            <a:r>
              <a:rPr lang="en-US" sz="2400" dirty="0">
                <a:latin typeface="Book Antiqua" pitchFamily="18" charset="0"/>
              </a:rPr>
              <a:t>Institutional grade and sized projects; or strong niche projects suitable for family office investment with strong market position &amp; sponsorship;</a:t>
            </a:r>
          </a:p>
          <a:p>
            <a:pPr eaLnBrk="1" hangingPunct="1">
              <a:lnSpc>
                <a:spcPct val="90000"/>
              </a:lnSpc>
              <a:defRPr/>
            </a:pPr>
            <a:r>
              <a:rPr lang="en-US" sz="2400" dirty="0">
                <a:latin typeface="Book Antiqua" pitchFamily="18" charset="0"/>
              </a:rPr>
              <a:t>Demonstrated demand for output/sale or rental of units of a project/portfolio confirmed by independent 3rd-party analysis;</a:t>
            </a:r>
          </a:p>
          <a:p>
            <a:pPr eaLnBrk="1" hangingPunct="1">
              <a:lnSpc>
                <a:spcPct val="90000"/>
              </a:lnSpc>
              <a:defRPr/>
            </a:pPr>
            <a:r>
              <a:rPr lang="en-US" sz="2400" dirty="0">
                <a:latin typeface="Book Antiqua" pitchFamily="18" charset="0"/>
              </a:rPr>
              <a:t>Strong competitive position versus Primary Market Area  competitive supply;</a:t>
            </a:r>
          </a:p>
          <a:p>
            <a:pPr eaLnBrk="1" hangingPunct="1">
              <a:lnSpc>
                <a:spcPct val="90000"/>
              </a:lnSpc>
              <a:defRPr/>
            </a:pPr>
            <a:r>
              <a:rPr lang="en-US" sz="2400" dirty="0">
                <a:latin typeface="Book Antiqua" pitchFamily="18" charset="0"/>
              </a:rPr>
              <a:t>Sufficient interest by capital market investors, lenders and buyers/off-takers/renters.    </a:t>
            </a:r>
          </a:p>
          <a:p>
            <a:pPr eaLnBrk="1" hangingPunct="1">
              <a:lnSpc>
                <a:spcPct val="90000"/>
              </a:lnSpc>
              <a:buFont typeface="Wingdings" panose="05000000000000000000" pitchFamily="2" charset="2"/>
              <a:buNone/>
              <a:defRPr/>
            </a:pPr>
            <a:endParaRPr lang="en-US" sz="2800" dirty="0">
              <a:latin typeface="Book Antiqua" pitchFamily="18" charset="0"/>
            </a:endParaRP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58649</TotalTime>
  <Words>2160</Words>
  <Application>Microsoft Office PowerPoint</Application>
  <PresentationFormat>On-screen Show (4:3)</PresentationFormat>
  <Paragraphs>171</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Book Antiqua</vt:lpstr>
      <vt:lpstr>Garamond</vt:lpstr>
      <vt:lpstr>Wingdings</vt:lpstr>
      <vt:lpstr>Stream</vt:lpstr>
      <vt:lpstr> JSBO REALTY &amp; CAPITAL Commercial brokerage, investments, financial advisory services for real estate &amp; infrastructure </vt:lpstr>
      <vt:lpstr>Who we are…</vt:lpstr>
      <vt:lpstr>Who we are (cont’d)…</vt:lpstr>
      <vt:lpstr>Who we are (cont’d)…</vt:lpstr>
      <vt:lpstr>What we do…</vt:lpstr>
      <vt:lpstr>Our core values…</vt:lpstr>
      <vt:lpstr>What makes us different…</vt:lpstr>
      <vt:lpstr>Current-recent projects…</vt:lpstr>
      <vt:lpstr>Attributes of successful projects…</vt:lpstr>
      <vt:lpstr>Typical projects…</vt:lpstr>
      <vt:lpstr>Typical clients…</vt:lpstr>
      <vt:lpstr>Recent client projects…</vt:lpstr>
      <vt:lpstr>Identifying leads or referrals…</vt:lpstr>
    </vt:vector>
  </TitlesOfParts>
  <Company>Neutral Tandem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KERN TELEMANAGEMENT, INC.</dc:title>
  <dc:creator>Gary Kern</dc:creator>
  <cp:lastModifiedBy>John Oler</cp:lastModifiedBy>
  <cp:revision>93</cp:revision>
  <dcterms:created xsi:type="dcterms:W3CDTF">2006-01-25T14:04:43Z</dcterms:created>
  <dcterms:modified xsi:type="dcterms:W3CDTF">2022-04-04T15:57:02Z</dcterms:modified>
</cp:coreProperties>
</file>