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media/image52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53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8" r:id="rId2"/>
    <p:sldId id="259" r:id="rId3"/>
    <p:sldId id="289" r:id="rId4"/>
    <p:sldId id="290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4" r:id="rId15"/>
    <p:sldId id="271" r:id="rId16"/>
    <p:sldId id="272" r:id="rId17"/>
    <p:sldId id="273" r:id="rId18"/>
    <p:sldId id="276" r:id="rId19"/>
    <p:sldId id="295" r:id="rId20"/>
    <p:sldId id="277" r:id="rId21"/>
    <p:sldId id="278" r:id="rId22"/>
    <p:sldId id="279" r:id="rId23"/>
    <p:sldId id="280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703"/>
  </p:normalViewPr>
  <p:slideViewPr>
    <p:cSldViewPr snapToGrid="0">
      <p:cViewPr varScale="1">
        <p:scale>
          <a:sx n="128" d="100"/>
          <a:sy n="128" d="100"/>
        </p:scale>
        <p:origin x="1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trconsultingcz-my.sharepoint.com/personal/zuzana_btrconsulting_cz/Documents/BTR_server/8_Studie%20a%20konzultace/03-2024_&#218;valy/Dostupnost%20bydlen&#237;%20v%20hlavn&#237;ch%20m&#283;stech%20Evropy_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trconsultingcz-my.sharepoint.com/personal/zuzana_btrconsulting_cz/Documents/BTR_server/7_Marketing/8_Newsletter/2024/2024-10/GRAF-Dostupnost%20bydlen&#237;%20v%20Praze-Jirk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btrconsultingcz-my.sharepoint.com/personal/zuzana_btrconsulting_cz/Documents/BTR_server/7_Marketing/2_PR/2024/CRE%20-%20Affordable%20Housing%20(Jirka)/N&#225;jemn&#237;ci%20dle%20v&#283;k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btrconsultingcz-my.sharepoint.com/personal/zuzana_btrconsulting_cz/Documents/BTR_server/7_Marketing/2_PR/2024/CRE%20-%20Affordable%20Housing%20(Jirka)/Mileni&#225;lov&#233;%20-%20Vlastn&#237;ck&#233;%20X%20n&#225;jemn&#23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btrconsultingcz-my.sharepoint.com/personal/zuzana_btrconsulting_cz/Documents/BTR_server/7_Marketing/2_PR/2024/CRE%20-%20Affordable%20Housing%20(Jirka)/Estimated%20average%20age%20of%20young%20people%20leaving%20the%20parental%20househol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btrconsultingcz-my.sharepoint.com/personal/zuzana_btrconsulting_cz/Documents/BTR_server/7_Marketing/2_PR/2024/CRE%20-%20Affordable%20Housing%20(Jirka)/Mean%20age%20of%20women%20at%20childbirt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Price-to-Income Ratio of Residential Properties in European Capitals</a:t>
            </a:r>
          </a:p>
        </c:rich>
      </c:tx>
      <c:layout>
        <c:manualLayout>
          <c:xMode val="edge"/>
          <c:yMode val="edge"/>
          <c:x val="0.25140133969721556"/>
          <c:y val="2.7895528390728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876437431570313E-2"/>
          <c:y val="6.2820510286091702E-2"/>
          <c:w val="0.96014815895617878"/>
          <c:h val="0.77013427971951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'2024'!$C$1</c:f>
              <c:strCache>
                <c:ptCount val="1"/>
                <c:pt idx="0">
                  <c:v>Price To Income Ratio</c:v>
                </c:pt>
              </c:strCache>
            </c:strRef>
          </c:tx>
          <c:spPr>
            <a:solidFill>
              <a:srgbClr val="0093B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3-45CE-AF9D-679D1D6F5A2A}"/>
              </c:ext>
            </c:extLst>
          </c:dPt>
          <c:dPt>
            <c:idx val="2"/>
            <c:invertIfNegative val="0"/>
            <c:bubble3D val="0"/>
            <c:spPr>
              <a:solidFill>
                <a:srgbClr val="F15D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3-45CE-AF9D-679D1D6F5A2A}"/>
              </c:ext>
            </c:extLst>
          </c:dPt>
          <c:dPt>
            <c:idx val="8"/>
            <c:invertIfNegative val="0"/>
            <c:bubble3D val="0"/>
            <c:spPr>
              <a:solidFill>
                <a:srgbClr val="0093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3-45CE-AF9D-679D1D6F5A2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E3-45CE-AF9D-679D1D6F5A2A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E3-45CE-AF9D-679D1D6F5A2A}"/>
              </c:ext>
            </c:extLst>
          </c:dPt>
          <c:dPt>
            <c:idx val="16"/>
            <c:invertIfNegative val="0"/>
            <c:bubble3D val="0"/>
            <c:spPr>
              <a:solidFill>
                <a:srgbClr val="0093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E3-45CE-AF9D-679D1D6F5A2A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6E3-45CE-AF9D-679D1D6F5A2A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6E3-45CE-AF9D-679D1D6F5A2A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6E3-45CE-AF9D-679D1D6F5A2A}"/>
              </c:ext>
            </c:extLst>
          </c:dPt>
          <c:dLbls>
            <c:dLbl>
              <c:idx val="2"/>
              <c:layout>
                <c:manualLayout>
                  <c:x val="-1.4429849523782791E-17"/>
                  <c:y val="-2.0529101213318388E-2"/>
                </c:manualLayout>
              </c:layout>
              <c:spPr>
                <a:solidFill>
                  <a:srgbClr val="0F394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E3-45CE-AF9D-679D1D6F5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'2024'!$B$2:$B$37</c:f>
              <c:strCache>
                <c:ptCount val="36"/>
                <c:pt idx="0">
                  <c:v>Belgrade</c:v>
                </c:pt>
                <c:pt idx="1">
                  <c:v>Moscow</c:v>
                </c:pt>
                <c:pt idx="2">
                  <c:v>Prague</c:v>
                </c:pt>
                <c:pt idx="3">
                  <c:v>Lisbon</c:v>
                </c:pt>
                <c:pt idx="4">
                  <c:v>Paris</c:v>
                </c:pt>
                <c:pt idx="5">
                  <c:v>Tirana</c:v>
                </c:pt>
                <c:pt idx="6">
                  <c:v>London</c:v>
                </c:pt>
                <c:pt idx="7">
                  <c:v>Rome</c:v>
                </c:pt>
                <c:pt idx="8">
                  <c:v>Bratislava</c:v>
                </c:pt>
                <c:pt idx="9">
                  <c:v>Athens</c:v>
                </c:pt>
                <c:pt idx="10">
                  <c:v>Budapest</c:v>
                </c:pt>
                <c:pt idx="11">
                  <c:v>Zagreb</c:v>
                </c:pt>
                <c:pt idx="12">
                  <c:v>Sarajevo</c:v>
                </c:pt>
                <c:pt idx="13">
                  <c:v>Ljubljana</c:v>
                </c:pt>
                <c:pt idx="14">
                  <c:v>Vilnius</c:v>
                </c:pt>
                <c:pt idx="15">
                  <c:v>Minsk</c:v>
                </c:pt>
                <c:pt idx="16">
                  <c:v>Warsaw</c:v>
                </c:pt>
                <c:pt idx="17">
                  <c:v>Vienna</c:v>
                </c:pt>
                <c:pt idx="18">
                  <c:v>Stockholm</c:v>
                </c:pt>
                <c:pt idx="19">
                  <c:v>Berlin</c:v>
                </c:pt>
                <c:pt idx="20">
                  <c:v>Podgorica</c:v>
                </c:pt>
                <c:pt idx="21">
                  <c:v>Chisinau</c:v>
                </c:pt>
                <c:pt idx="22">
                  <c:v>Amsterdam</c:v>
                </c:pt>
                <c:pt idx="23">
                  <c:v>Bern</c:v>
                </c:pt>
                <c:pt idx="24">
                  <c:v>Tallinn</c:v>
                </c:pt>
                <c:pt idx="25">
                  <c:v>Helsinki</c:v>
                </c:pt>
                <c:pt idx="26">
                  <c:v>Bucharest</c:v>
                </c:pt>
                <c:pt idx="27">
                  <c:v>Luxembourg</c:v>
                </c:pt>
                <c:pt idx="28">
                  <c:v>Oslo</c:v>
                </c:pt>
                <c:pt idx="29">
                  <c:v>Dublin</c:v>
                </c:pt>
                <c:pt idx="30">
                  <c:v>Riga</c:v>
                </c:pt>
                <c:pt idx="31">
                  <c:v>Copenhagen</c:v>
                </c:pt>
                <c:pt idx="32">
                  <c:v>Sofia</c:v>
                </c:pt>
                <c:pt idx="33">
                  <c:v>Reykjavik</c:v>
                </c:pt>
                <c:pt idx="34">
                  <c:v>Madrid</c:v>
                </c:pt>
                <c:pt idx="35">
                  <c:v>Brussels</c:v>
                </c:pt>
              </c:strCache>
            </c:strRef>
          </c:cat>
          <c:val>
            <c:numRef>
              <c:f>'2024'!$C$2:$C$37</c:f>
              <c:numCache>
                <c:formatCode>General</c:formatCode>
                <c:ptCount val="36"/>
                <c:pt idx="0">
                  <c:v>19.600000000000001</c:v>
                </c:pt>
                <c:pt idx="1">
                  <c:v>18.600000000000001</c:v>
                </c:pt>
                <c:pt idx="2">
                  <c:v>18.3</c:v>
                </c:pt>
                <c:pt idx="3">
                  <c:v>18.2</c:v>
                </c:pt>
                <c:pt idx="4">
                  <c:v>17.399999999999999</c:v>
                </c:pt>
                <c:pt idx="5">
                  <c:v>16.7</c:v>
                </c:pt>
                <c:pt idx="6">
                  <c:v>16.100000000000001</c:v>
                </c:pt>
                <c:pt idx="7">
                  <c:v>15.8</c:v>
                </c:pt>
                <c:pt idx="8">
                  <c:v>15.8</c:v>
                </c:pt>
                <c:pt idx="9">
                  <c:v>14.9</c:v>
                </c:pt>
                <c:pt idx="10">
                  <c:v>14.2</c:v>
                </c:pt>
                <c:pt idx="11">
                  <c:v>13.8</c:v>
                </c:pt>
                <c:pt idx="12">
                  <c:v>13.3</c:v>
                </c:pt>
                <c:pt idx="13">
                  <c:v>13.2</c:v>
                </c:pt>
                <c:pt idx="14">
                  <c:v>13.1</c:v>
                </c:pt>
                <c:pt idx="15">
                  <c:v>12.8</c:v>
                </c:pt>
                <c:pt idx="16">
                  <c:v>12.5</c:v>
                </c:pt>
                <c:pt idx="17">
                  <c:v>12.5</c:v>
                </c:pt>
                <c:pt idx="18">
                  <c:v>12.1</c:v>
                </c:pt>
                <c:pt idx="19">
                  <c:v>11.4</c:v>
                </c:pt>
                <c:pt idx="20">
                  <c:v>11.3</c:v>
                </c:pt>
                <c:pt idx="21">
                  <c:v>10.8</c:v>
                </c:pt>
                <c:pt idx="22">
                  <c:v>10.6</c:v>
                </c:pt>
                <c:pt idx="23">
                  <c:v>10.5</c:v>
                </c:pt>
                <c:pt idx="24">
                  <c:v>10.3</c:v>
                </c:pt>
                <c:pt idx="25">
                  <c:v>10.1</c:v>
                </c:pt>
                <c:pt idx="26">
                  <c:v>10</c:v>
                </c:pt>
                <c:pt idx="27">
                  <c:v>9.9</c:v>
                </c:pt>
                <c:pt idx="28">
                  <c:v>9.9</c:v>
                </c:pt>
                <c:pt idx="29">
                  <c:v>9.6</c:v>
                </c:pt>
                <c:pt idx="30">
                  <c:v>9</c:v>
                </c:pt>
                <c:pt idx="31">
                  <c:v>9</c:v>
                </c:pt>
                <c:pt idx="32">
                  <c:v>8.9</c:v>
                </c:pt>
                <c:pt idx="33">
                  <c:v>7.7</c:v>
                </c:pt>
                <c:pt idx="34">
                  <c:v>7.4</c:v>
                </c:pt>
                <c:pt idx="35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6E3-45CE-AF9D-679D1D6F5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055760"/>
        <c:axId val="2005071600"/>
      </c:barChart>
      <c:catAx>
        <c:axId val="200505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071600"/>
        <c:crosses val="autoZero"/>
        <c:auto val="1"/>
        <c:lblAlgn val="ctr"/>
        <c:lblOffset val="100"/>
        <c:noMultiLvlLbl val="0"/>
      </c:catAx>
      <c:valAx>
        <c:axId val="200507160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05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Gotham Book" panose="02000604040000020004" pitchFamily="50" charset="0"/>
                <a:ea typeface="+mn-ea"/>
                <a:cs typeface="+mn-cs"/>
              </a:defRPr>
            </a:pPr>
            <a:r>
              <a:rPr lang="cs-CZ"/>
              <a:t>Housing expenditure as a share of an individual's net average wage</a:t>
            </a:r>
          </a:p>
        </c:rich>
      </c:tx>
      <c:layout>
        <c:manualLayout>
          <c:xMode val="edge"/>
          <c:yMode val="edge"/>
          <c:x val="0.22867774402215471"/>
          <c:y val="8.2409252488499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Gotham Book" panose="02000604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47177961022589E-2"/>
          <c:y val="0.18127243346598254"/>
          <c:w val="0.89898981131295597"/>
          <c:h val="0.68870220702016505"/>
        </c:manualLayout>
      </c:layout>
      <c:lineChart>
        <c:grouping val="standard"/>
        <c:varyColors val="0"/>
        <c:ser>
          <c:idx val="0"/>
          <c:order val="0"/>
          <c:tx>
            <c:v>Share of rent</c:v>
          </c:tx>
          <c:spPr>
            <a:ln w="28575" cap="rnd">
              <a:solidFill>
                <a:srgbClr val="113B43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05D-4933-839A-D1402F36EC0E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D05D-4933-839A-D1402F36EC0E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D05D-4933-839A-D1402F36EC0E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D05D-4933-839A-D1402F36EC0E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D05D-4933-839A-D1402F36EC0E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D05D-4933-839A-D1402F36EC0E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D05D-4933-839A-D1402F36EC0E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D05D-4933-839A-D1402F36EC0E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D05D-4933-839A-D1402F36EC0E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D05D-4933-839A-D1402F36EC0E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D05D-4933-839A-D1402F36EC0E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D05D-4933-839A-D1402F36EC0E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D05D-4933-839A-D1402F36EC0E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D05D-4933-839A-D1402F36EC0E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D05D-4933-839A-D1402F36EC0E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D05D-4933-839A-D1402F36EC0E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D05D-4933-839A-D1402F36EC0E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D05D-4933-839A-D1402F36EC0E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D05D-4933-839A-D1402F36EC0E}"/>
              </c:ext>
            </c:extLst>
          </c:dPt>
          <c:dPt>
            <c:idx val="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D05D-4933-839A-D1402F36EC0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4531016-F345-B344-80D8-644A3165BD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D05D-4933-839A-D1402F36EC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5D-4933-839A-D1402F36EC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05D-4933-839A-D1402F36EC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5D-4933-839A-D1402F36EC0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60BCA79-13FB-9445-80EB-2FA33F1A06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05D-4933-839A-D1402F36EC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5D-4933-839A-D1402F36EC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05D-4933-839A-D1402F36EC0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D8779CA-6245-C64A-A9C2-74AF2C1AC3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05D-4933-839A-D1402F36EC0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85D0299-70C1-9241-A6C4-7C0E580559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05D-4933-839A-D1402F36EC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5D-4933-839A-D1402F36EC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05D-4933-839A-D1402F36EC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5D-4933-839A-D1402F36EC0E}"/>
                </c:ext>
              </c:extLst>
            </c:dLbl>
            <c:dLbl>
              <c:idx val="12"/>
              <c:layout>
                <c:manualLayout>
                  <c:x val="-2.8858474383615433E-2"/>
                  <c:y val="-3.0395598140593873E-2"/>
                </c:manualLayout>
              </c:layout>
              <c:tx>
                <c:rich>
                  <a:bodyPr/>
                  <a:lstStyle/>
                  <a:p>
                    <a:fld id="{9FF642D9-0D96-E144-B01E-B19F7F59E6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D05D-4933-839A-D1402F36EC0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5D-4933-839A-D1402F36EC0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05D-4933-839A-D1402F36EC0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5D-4933-839A-D1402F36EC0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865D958F-35EB-A74C-AC8A-5E88E5D607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D05D-4933-839A-D1402F36EC0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5D-4933-839A-D1402F36EC0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05D-4933-839A-D1402F36EC0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5D-4933-839A-D1402F36EC0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3AB05B14-7111-5E49-B733-73F6A2ED5D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D05D-4933-839A-D1402F36EC0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5D-4933-839A-D1402F36EC0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05D-4933-839A-D1402F36EC0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5D-4933-839A-D1402F36EC0E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89C86D3B-9E22-4E49-A6DB-23E3A7CE106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D05D-4933-839A-D1402F36EC0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05D-4933-839A-D1402F36EC0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05D-4933-839A-D1402F36EC0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5D-4933-839A-D1402F36EC0E}"/>
                </c:ext>
              </c:extLst>
            </c:dLbl>
            <c:dLbl>
              <c:idx val="28"/>
              <c:layout>
                <c:manualLayout>
                  <c:x val="-2.1361626056585495E-2"/>
                  <c:y val="-4.0177809099163894E-2"/>
                </c:manualLayout>
              </c:layout>
              <c:tx>
                <c:rich>
                  <a:bodyPr/>
                  <a:lstStyle/>
                  <a:p>
                    <a:fld id="{7FE9E366-5B7F-084A-83F4-61D947A81E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D05D-4933-839A-D1402F36EC0E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05D-4933-839A-D1402F36EC0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05D-4933-839A-D1402F36EC0E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05D-4933-839A-D1402F36EC0E}"/>
                </c:ext>
              </c:extLst>
            </c:dLbl>
            <c:dLbl>
              <c:idx val="32"/>
              <c:layout>
                <c:manualLayout>
                  <c:x val="-1.9393122119577572E-2"/>
                  <c:y val="-4.2618573008298979E-2"/>
                </c:manualLayout>
              </c:layout>
              <c:tx>
                <c:rich>
                  <a:bodyPr/>
                  <a:lstStyle/>
                  <a:p>
                    <a:fld id="{EFF99216-2660-3F49-AF0A-BE34236DC2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459875586417841E-2"/>
                      <c:h val="3.569319328601582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D05D-4933-839A-D1402F36EC0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05D-4933-839A-D1402F36EC0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05D-4933-839A-D1402F36EC0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05D-4933-839A-D1402F36EC0E}"/>
                </c:ext>
              </c:extLst>
            </c:dLbl>
            <c:dLbl>
              <c:idx val="36"/>
              <c:layout>
                <c:manualLayout>
                  <c:x val="-2.2673962014590696E-2"/>
                  <c:y val="-3.5588021376845969E-2"/>
                </c:manualLayout>
              </c:layout>
              <c:tx>
                <c:rich>
                  <a:bodyPr/>
                  <a:lstStyle/>
                  <a:p>
                    <a:fld id="{A72BA9BE-79D9-DC4C-A545-F6750AC31D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D05D-4933-839A-D1402F36EC0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05D-4933-839A-D1402F36EC0E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05D-4933-839A-D1402F36EC0E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05D-4933-839A-D1402F36EC0E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4D06608E-2C10-F343-ADA6-DD99596D71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D05D-4933-839A-D1402F36EC0E}"/>
                </c:ext>
              </c:extLst>
            </c:dLbl>
            <c:numFmt formatCode="0&quot; &quot;%" sourceLinked="0"/>
            <c:spPr>
              <a:solidFill>
                <a:srgbClr val="113B43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Gotham Book" panose="02000604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'[GRAF-Dostupnost bydlení v Praze-Jirka.xlsx]Výpočet'!$H$4:$H$44</c:f>
              <c:strCache>
                <c:ptCount val="41"/>
                <c:pt idx="0">
                  <c:v>Q2/2024</c:v>
                </c:pt>
                <c:pt idx="1">
                  <c:v>Q1/2024</c:v>
                </c:pt>
                <c:pt idx="2">
                  <c:v>Q4/2023</c:v>
                </c:pt>
                <c:pt idx="3">
                  <c:v>Q3/2023</c:v>
                </c:pt>
                <c:pt idx="4">
                  <c:v>Q2/2023</c:v>
                </c:pt>
                <c:pt idx="5">
                  <c:v>Q1/2023</c:v>
                </c:pt>
                <c:pt idx="6">
                  <c:v>Q4/2022</c:v>
                </c:pt>
                <c:pt idx="7">
                  <c:v>Q3/2022</c:v>
                </c:pt>
                <c:pt idx="8">
                  <c:v>Q2/2022</c:v>
                </c:pt>
                <c:pt idx="9">
                  <c:v>Q1/2022</c:v>
                </c:pt>
                <c:pt idx="10">
                  <c:v>Q4/2021</c:v>
                </c:pt>
                <c:pt idx="11">
                  <c:v>Q3/2021</c:v>
                </c:pt>
                <c:pt idx="12">
                  <c:v>Q2/2021</c:v>
                </c:pt>
                <c:pt idx="13">
                  <c:v>Q1/2021</c:v>
                </c:pt>
                <c:pt idx="14">
                  <c:v>Q4/2020</c:v>
                </c:pt>
                <c:pt idx="15">
                  <c:v>Q3/2020</c:v>
                </c:pt>
                <c:pt idx="16">
                  <c:v>Q2/2020</c:v>
                </c:pt>
                <c:pt idx="17">
                  <c:v>Q1/2020</c:v>
                </c:pt>
                <c:pt idx="18">
                  <c:v>Q4/2019</c:v>
                </c:pt>
                <c:pt idx="19">
                  <c:v>Q3/2019</c:v>
                </c:pt>
                <c:pt idx="20">
                  <c:v>Q2/2019</c:v>
                </c:pt>
                <c:pt idx="21">
                  <c:v>Q1/2019</c:v>
                </c:pt>
                <c:pt idx="22">
                  <c:v>Q4/2018</c:v>
                </c:pt>
                <c:pt idx="23">
                  <c:v>Q3/2018</c:v>
                </c:pt>
                <c:pt idx="24">
                  <c:v>Q2/2018</c:v>
                </c:pt>
                <c:pt idx="25">
                  <c:v>Q1/2018</c:v>
                </c:pt>
                <c:pt idx="26">
                  <c:v>Q4/2017</c:v>
                </c:pt>
                <c:pt idx="27">
                  <c:v>Q3/2017</c:v>
                </c:pt>
                <c:pt idx="28">
                  <c:v>Q2/2017</c:v>
                </c:pt>
                <c:pt idx="29">
                  <c:v>Q1/2017</c:v>
                </c:pt>
                <c:pt idx="30">
                  <c:v>Q4/2016</c:v>
                </c:pt>
                <c:pt idx="31">
                  <c:v>Q3/2016</c:v>
                </c:pt>
                <c:pt idx="32">
                  <c:v>Q2/2016</c:v>
                </c:pt>
                <c:pt idx="33">
                  <c:v>Q1/2016</c:v>
                </c:pt>
                <c:pt idx="34">
                  <c:v>Q4/2015</c:v>
                </c:pt>
                <c:pt idx="35">
                  <c:v>Q3/2015</c:v>
                </c:pt>
                <c:pt idx="36">
                  <c:v>Q2/2015</c:v>
                </c:pt>
                <c:pt idx="37">
                  <c:v>Q1/2015</c:v>
                </c:pt>
                <c:pt idx="38">
                  <c:v>Q4/2014</c:v>
                </c:pt>
                <c:pt idx="39">
                  <c:v>Q3/2014</c:v>
                </c:pt>
                <c:pt idx="40">
                  <c:v>Q2/2014</c:v>
                </c:pt>
              </c:strCache>
            </c:strRef>
          </c:cat>
          <c:val>
            <c:numRef>
              <c:f>'[GRAF-Dostupnost bydlení v Praze-Jirka.xlsx]Výpočet'!$I$4:$I$44</c:f>
              <c:numCache>
                <c:formatCode>0%</c:formatCode>
                <c:ptCount val="41"/>
                <c:pt idx="0">
                  <c:v>0.62775873886223443</c:v>
                </c:pt>
                <c:pt idx="1">
                  <c:v>0.6216691234833881</c:v>
                </c:pt>
                <c:pt idx="2">
                  <c:v>0.62240992023471164</c:v>
                </c:pt>
                <c:pt idx="3">
                  <c:v>0.64667540601558515</c:v>
                </c:pt>
                <c:pt idx="4">
                  <c:v>0.61034704676550511</c:v>
                </c:pt>
                <c:pt idx="5">
                  <c:v>0.6091161211657542</c:v>
                </c:pt>
                <c:pt idx="6">
                  <c:v>0.61698389458272329</c:v>
                </c:pt>
                <c:pt idx="7">
                  <c:v>0.64946928606648846</c:v>
                </c:pt>
                <c:pt idx="8">
                  <c:v>0.59650512224407937</c:v>
                </c:pt>
                <c:pt idx="9">
                  <c:v>0.56461301501732764</c:v>
                </c:pt>
                <c:pt idx="10">
                  <c:v>0.52882229564804129</c:v>
                </c:pt>
                <c:pt idx="11">
                  <c:v>0.54390202900121221</c:v>
                </c:pt>
                <c:pt idx="12">
                  <c:v>0.50582851612573898</c:v>
                </c:pt>
                <c:pt idx="13">
                  <c:v>0.51313869781600285</c:v>
                </c:pt>
                <c:pt idx="14">
                  <c:v>0.54496922194580999</c:v>
                </c:pt>
                <c:pt idx="15">
                  <c:v>0.60594278995424744</c:v>
                </c:pt>
                <c:pt idx="16">
                  <c:v>0.6115618562709717</c:v>
                </c:pt>
                <c:pt idx="17">
                  <c:v>0.65739058819622898</c:v>
                </c:pt>
                <c:pt idx="18">
                  <c:v>0.65646494664882482</c:v>
                </c:pt>
                <c:pt idx="19">
                  <c:v>0.70057071412022531</c:v>
                </c:pt>
                <c:pt idx="20">
                  <c:v>0.66876172011143098</c:v>
                </c:pt>
                <c:pt idx="21">
                  <c:v>0.65585782323183017</c:v>
                </c:pt>
                <c:pt idx="22">
                  <c:v>0.67760993753732346</c:v>
                </c:pt>
                <c:pt idx="23">
                  <c:v>0.72042722559450478</c:v>
                </c:pt>
                <c:pt idx="24">
                  <c:v>0.68834290304662749</c:v>
                </c:pt>
                <c:pt idx="25">
                  <c:v>0.70625846800795045</c:v>
                </c:pt>
                <c:pt idx="26">
                  <c:v>0.69785875370063366</c:v>
                </c:pt>
                <c:pt idx="27">
                  <c:v>0.71948051520660317</c:v>
                </c:pt>
                <c:pt idx="28">
                  <c:v>0.67766583638559097</c:v>
                </c:pt>
                <c:pt idx="29">
                  <c:v>0.67263188992854184</c:v>
                </c:pt>
                <c:pt idx="30">
                  <c:v>0.6727540892273578</c:v>
                </c:pt>
                <c:pt idx="31">
                  <c:v>0.67189101278794139</c:v>
                </c:pt>
                <c:pt idx="32">
                  <c:v>0.64212500157653585</c:v>
                </c:pt>
                <c:pt idx="33">
                  <c:v>0.63269482742308514</c:v>
                </c:pt>
                <c:pt idx="34">
                  <c:v>0.60316520776780613</c:v>
                </c:pt>
                <c:pt idx="35">
                  <c:v>0.616192093745207</c:v>
                </c:pt>
                <c:pt idx="36">
                  <c:v>0.57702633746321763</c:v>
                </c:pt>
                <c:pt idx="37">
                  <c:v>0.58038678929281284</c:v>
                </c:pt>
                <c:pt idx="38">
                  <c:v>0.5627085717970729</c:v>
                </c:pt>
                <c:pt idx="39">
                  <c:v>0.59238323434838935</c:v>
                </c:pt>
                <c:pt idx="40">
                  <c:v>0.56692136883297051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'[GRAF-Dostupnost bydlení v Praze-Jirka.xlsx]Výpočet'!$L$4:$L$44</c15:f>
                <c15:dlblRangeCache>
                  <c:ptCount val="41"/>
                  <c:pt idx="0">
                    <c:v>63%</c:v>
                  </c:pt>
                  <c:pt idx="4">
                    <c:v>61%</c:v>
                  </c:pt>
                  <c:pt idx="7">
                    <c:v>65%</c:v>
                  </c:pt>
                  <c:pt idx="8">
                    <c:v>60%</c:v>
                  </c:pt>
                  <c:pt idx="12">
                    <c:v>51%</c:v>
                  </c:pt>
                  <c:pt idx="16">
                    <c:v>61%</c:v>
                  </c:pt>
                  <c:pt idx="20">
                    <c:v>67%</c:v>
                  </c:pt>
                  <c:pt idx="24">
                    <c:v>69%</c:v>
                  </c:pt>
                  <c:pt idx="28">
                    <c:v>68%</c:v>
                  </c:pt>
                  <c:pt idx="32">
                    <c:v>64%</c:v>
                  </c:pt>
                  <c:pt idx="36">
                    <c:v>58%</c:v>
                  </c:pt>
                  <c:pt idx="40">
                    <c:v>57%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D05D-4933-839A-D1402F36EC0E}"/>
            </c:ext>
          </c:extLst>
        </c:ser>
        <c:ser>
          <c:idx val="1"/>
          <c:order val="1"/>
          <c:tx>
            <c:v>Share of the 30-year mortgage payment</c:v>
          </c:tx>
          <c:spPr>
            <a:ln w="28575" cap="rnd">
              <a:solidFill>
                <a:srgbClr val="59BFD4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A-D05D-4933-839A-D1402F36EC0E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B-D05D-4933-839A-D1402F36EC0E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C-D05D-4933-839A-D1402F36EC0E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D-D05D-4933-839A-D1402F36EC0E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E-D05D-4933-839A-D1402F36EC0E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F-D05D-4933-839A-D1402F36EC0E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0-D05D-4933-839A-D1402F36EC0E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1-D05D-4933-839A-D1402F36EC0E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2-D05D-4933-839A-D1402F36EC0E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3-D05D-4933-839A-D1402F36EC0E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4-D05D-4933-839A-D1402F36EC0E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5-D05D-4933-839A-D1402F36EC0E}"/>
              </c:ext>
            </c:extLst>
          </c:dPt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6-D05D-4933-839A-D1402F36EC0E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7-D05D-4933-839A-D1402F36EC0E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8-D05D-4933-839A-D1402F36EC0E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9-D05D-4933-839A-D1402F36EC0E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A-D05D-4933-839A-D1402F36EC0E}"/>
              </c:ext>
            </c:extLst>
          </c:dPt>
          <c:dPt>
            <c:idx val="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B-D05D-4933-839A-D1402F36EC0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F9BF061-AD31-9E4A-82FA-1580A7C942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C-D05D-4933-839A-D1402F36EC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D05D-4933-839A-D1402F36EC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D05D-4933-839A-D1402F36EC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05D-4933-839A-D1402F36EC0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8915A0B-9B57-E349-B022-CB758FC2DE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D05D-4933-839A-D1402F36EC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D05D-4933-839A-D1402F36EC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D05D-4933-839A-D1402F36EC0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6867AE6-3254-4B44-B339-39516D7FE5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D05D-4933-839A-D1402F36EC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D05D-4933-839A-D1402F36EC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D05D-4933-839A-D1402F36EC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D05D-4933-839A-D1402F36EC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D05D-4933-839A-D1402F36EC0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6836967-C761-EA46-94BF-B4D8EE7C8B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D05D-4933-839A-D1402F36EC0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D05D-4933-839A-D1402F36EC0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D05D-4933-839A-D1402F36EC0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D05D-4933-839A-D1402F36EC0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F75EFB21-AE99-9D4B-BD3D-7782360D4C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D05D-4933-839A-D1402F36EC0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D05D-4933-839A-D1402F36EC0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D05D-4933-839A-D1402F36EC0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D05D-4933-839A-D1402F36EC0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478F7F04-EFCA-F548-964F-9C020AD1A4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D05D-4933-839A-D1402F36EC0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D05D-4933-839A-D1402F36EC0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D05D-4933-839A-D1402F36EC0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D05D-4933-839A-D1402F36EC0E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2D0537DE-55D1-1A49-9B2C-9EC4F94987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D05D-4933-839A-D1402F36EC0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D05D-4933-839A-D1402F36EC0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D05D-4933-839A-D1402F36EC0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D05D-4933-839A-D1402F36EC0E}"/>
                </c:ext>
              </c:extLst>
            </c:dLbl>
            <c:dLbl>
              <c:idx val="28"/>
              <c:layout>
                <c:manualLayout>
                  <c:x val="-1.8736954140574996E-2"/>
                  <c:y val="2.640844593221028E-2"/>
                </c:manualLayout>
              </c:layout>
              <c:tx>
                <c:rich>
                  <a:bodyPr/>
                  <a:lstStyle/>
                  <a:p>
                    <a:fld id="{37FF86F6-2B85-F747-A82F-F6647962E2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C-D05D-4933-839A-D1402F36EC0E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D05D-4933-839A-D1402F36EC0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D05D-4933-839A-D1402F36EC0E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D05D-4933-839A-D1402F36EC0E}"/>
                </c:ext>
              </c:extLst>
            </c:dLbl>
            <c:dLbl>
              <c:idx val="32"/>
              <c:layout>
                <c:manualLayout>
                  <c:x val="-2.1361626056585446E-2"/>
                  <c:y val="2.8703339793369202E-2"/>
                </c:manualLayout>
              </c:layout>
              <c:tx>
                <c:rich>
                  <a:bodyPr/>
                  <a:lstStyle/>
                  <a:p>
                    <a:fld id="{6CBFC7C4-5AE7-4549-94EC-3416BC1084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E-D05D-4933-839A-D1402F36EC0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D05D-4933-839A-D1402F36EC0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D05D-4933-839A-D1402F36EC0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D05D-4933-839A-D1402F36EC0E}"/>
                </c:ext>
              </c:extLst>
            </c:dLbl>
            <c:dLbl>
              <c:idx val="36"/>
              <c:layout>
                <c:manualLayout>
                  <c:x val="-2.0049290098580221E-2"/>
                  <c:y val="2.6408445932210197E-2"/>
                </c:manualLayout>
              </c:layout>
              <c:tx>
                <c:rich>
                  <a:bodyPr/>
                  <a:lstStyle/>
                  <a:p>
                    <a:fld id="{B2055866-1C1B-8744-B360-5C7102B5B4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0-D05D-4933-839A-D1402F36EC0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D05D-4933-839A-D1402F36EC0E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D05D-4933-839A-D1402F36EC0E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D05D-4933-839A-D1402F36EC0E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44A84272-40A7-9F4E-A066-352D3C5F2A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D05D-4933-839A-D1402F36EC0E}"/>
                </c:ext>
              </c:extLst>
            </c:dLbl>
            <c:numFmt formatCode="0&quot; &quot;%" sourceLinked="0"/>
            <c:spPr>
              <a:solidFill>
                <a:srgbClr val="59BFD4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Gotham Book" panose="02000604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'[GRAF-Dostupnost bydlení v Praze-Jirka.xlsx]Výpočet'!$H$4:$H$44</c:f>
              <c:strCache>
                <c:ptCount val="41"/>
                <c:pt idx="0">
                  <c:v>Q2/2024</c:v>
                </c:pt>
                <c:pt idx="1">
                  <c:v>Q1/2024</c:v>
                </c:pt>
                <c:pt idx="2">
                  <c:v>Q4/2023</c:v>
                </c:pt>
                <c:pt idx="3">
                  <c:v>Q3/2023</c:v>
                </c:pt>
                <c:pt idx="4">
                  <c:v>Q2/2023</c:v>
                </c:pt>
                <c:pt idx="5">
                  <c:v>Q1/2023</c:v>
                </c:pt>
                <c:pt idx="6">
                  <c:v>Q4/2022</c:v>
                </c:pt>
                <c:pt idx="7">
                  <c:v>Q3/2022</c:v>
                </c:pt>
                <c:pt idx="8">
                  <c:v>Q2/2022</c:v>
                </c:pt>
                <c:pt idx="9">
                  <c:v>Q1/2022</c:v>
                </c:pt>
                <c:pt idx="10">
                  <c:v>Q4/2021</c:v>
                </c:pt>
                <c:pt idx="11">
                  <c:v>Q3/2021</c:v>
                </c:pt>
                <c:pt idx="12">
                  <c:v>Q2/2021</c:v>
                </c:pt>
                <c:pt idx="13">
                  <c:v>Q1/2021</c:v>
                </c:pt>
                <c:pt idx="14">
                  <c:v>Q4/2020</c:v>
                </c:pt>
                <c:pt idx="15">
                  <c:v>Q3/2020</c:v>
                </c:pt>
                <c:pt idx="16">
                  <c:v>Q2/2020</c:v>
                </c:pt>
                <c:pt idx="17">
                  <c:v>Q1/2020</c:v>
                </c:pt>
                <c:pt idx="18">
                  <c:v>Q4/2019</c:v>
                </c:pt>
                <c:pt idx="19">
                  <c:v>Q3/2019</c:v>
                </c:pt>
                <c:pt idx="20">
                  <c:v>Q2/2019</c:v>
                </c:pt>
                <c:pt idx="21">
                  <c:v>Q1/2019</c:v>
                </c:pt>
                <c:pt idx="22">
                  <c:v>Q4/2018</c:v>
                </c:pt>
                <c:pt idx="23">
                  <c:v>Q3/2018</c:v>
                </c:pt>
                <c:pt idx="24">
                  <c:v>Q2/2018</c:v>
                </c:pt>
                <c:pt idx="25">
                  <c:v>Q1/2018</c:v>
                </c:pt>
                <c:pt idx="26">
                  <c:v>Q4/2017</c:v>
                </c:pt>
                <c:pt idx="27">
                  <c:v>Q3/2017</c:v>
                </c:pt>
                <c:pt idx="28">
                  <c:v>Q2/2017</c:v>
                </c:pt>
                <c:pt idx="29">
                  <c:v>Q1/2017</c:v>
                </c:pt>
                <c:pt idx="30">
                  <c:v>Q4/2016</c:v>
                </c:pt>
                <c:pt idx="31">
                  <c:v>Q3/2016</c:v>
                </c:pt>
                <c:pt idx="32">
                  <c:v>Q2/2016</c:v>
                </c:pt>
                <c:pt idx="33">
                  <c:v>Q1/2016</c:v>
                </c:pt>
                <c:pt idx="34">
                  <c:v>Q4/2015</c:v>
                </c:pt>
                <c:pt idx="35">
                  <c:v>Q3/2015</c:v>
                </c:pt>
                <c:pt idx="36">
                  <c:v>Q2/2015</c:v>
                </c:pt>
                <c:pt idx="37">
                  <c:v>Q1/2015</c:v>
                </c:pt>
                <c:pt idx="38">
                  <c:v>Q4/2014</c:v>
                </c:pt>
                <c:pt idx="39">
                  <c:v>Q3/2014</c:v>
                </c:pt>
                <c:pt idx="40">
                  <c:v>Q2/2014</c:v>
                </c:pt>
              </c:strCache>
            </c:strRef>
          </c:cat>
          <c:val>
            <c:numRef>
              <c:f>'[GRAF-Dostupnost bydlení v Praze-Jirka.xlsx]Výpočet'!$J$4:$J$44</c:f>
              <c:numCache>
                <c:formatCode>0%</c:formatCode>
                <c:ptCount val="41"/>
                <c:pt idx="0">
                  <c:v>1.0955389715998856</c:v>
                </c:pt>
                <c:pt idx="1">
                  <c:v>1.0783598652414548</c:v>
                </c:pt>
                <c:pt idx="2">
                  <c:v>1.1312586234639226</c:v>
                </c:pt>
                <c:pt idx="3">
                  <c:v>1.1856415788844719</c:v>
                </c:pt>
                <c:pt idx="4">
                  <c:v>1.1614181415175329</c:v>
                </c:pt>
                <c:pt idx="5">
                  <c:v>1.1687337703098448</c:v>
                </c:pt>
                <c:pt idx="6">
                  <c:v>1.2087715880868948</c:v>
                </c:pt>
                <c:pt idx="7">
                  <c:v>1.298502287504038</c:v>
                </c:pt>
                <c:pt idx="8">
                  <c:v>1.1824906110201343</c:v>
                </c:pt>
                <c:pt idx="9">
                  <c:v>1.0701969653944532</c:v>
                </c:pt>
                <c:pt idx="10">
                  <c:v>0.88860803720085479</c:v>
                </c:pt>
                <c:pt idx="11">
                  <c:v>0.83299837703931767</c:v>
                </c:pt>
                <c:pt idx="12">
                  <c:v>0.76197195266182227</c:v>
                </c:pt>
                <c:pt idx="13">
                  <c:v>0.7330514711145889</c:v>
                </c:pt>
                <c:pt idx="14">
                  <c:v>0.73293230587998326</c:v>
                </c:pt>
                <c:pt idx="15">
                  <c:v>0.76389675198012097</c:v>
                </c:pt>
                <c:pt idx="16">
                  <c:v>0.78064928627919872</c:v>
                </c:pt>
                <c:pt idx="17">
                  <c:v>0.79018175711311966</c:v>
                </c:pt>
                <c:pt idx="18">
                  <c:v>0.73709121401341082</c:v>
                </c:pt>
                <c:pt idx="19">
                  <c:v>0.77880406956118398</c:v>
                </c:pt>
                <c:pt idx="20">
                  <c:v>0.77884304380326175</c:v>
                </c:pt>
                <c:pt idx="21">
                  <c:v>0.7861294860109499</c:v>
                </c:pt>
                <c:pt idx="22">
                  <c:v>0.76471420628464937</c:v>
                </c:pt>
                <c:pt idx="23">
                  <c:v>0.77441572158263727</c:v>
                </c:pt>
                <c:pt idx="24">
                  <c:v>0.74452096301919723</c:v>
                </c:pt>
                <c:pt idx="25">
                  <c:v>0.72928851408663575</c:v>
                </c:pt>
                <c:pt idx="26">
                  <c:v>0.66017791855603281</c:v>
                </c:pt>
                <c:pt idx="27">
                  <c:v>0.67509087243997423</c:v>
                </c:pt>
                <c:pt idx="28">
                  <c:v>0.65917018030743091</c:v>
                </c:pt>
                <c:pt idx="29">
                  <c:v>0.63662140651274024</c:v>
                </c:pt>
                <c:pt idx="30">
                  <c:v>0.60067690564218601</c:v>
                </c:pt>
                <c:pt idx="31">
                  <c:v>0.6304872475298855</c:v>
                </c:pt>
                <c:pt idx="32">
                  <c:v>0.60693926991851666</c:v>
                </c:pt>
                <c:pt idx="33">
                  <c:v>0.59392873151013825</c:v>
                </c:pt>
                <c:pt idx="34">
                  <c:v>0.5591006503940541</c:v>
                </c:pt>
                <c:pt idx="35">
                  <c:v>0.58715262160919468</c:v>
                </c:pt>
                <c:pt idx="36">
                  <c:v>0.56046994042764031</c:v>
                </c:pt>
                <c:pt idx="37">
                  <c:v>0.56568664131360602</c:v>
                </c:pt>
                <c:pt idx="38">
                  <c:v>0.55340828869070335</c:v>
                </c:pt>
                <c:pt idx="39">
                  <c:v>0.58494697613791224</c:v>
                </c:pt>
                <c:pt idx="40">
                  <c:v>0.59142221366405756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'[GRAF-Dostupnost bydlení v Praze-Jirka.xlsx]Výpočet'!$M$4:$M$44</c15:f>
                <c15:dlblRangeCache>
                  <c:ptCount val="41"/>
                  <c:pt idx="0">
                    <c:v>110%</c:v>
                  </c:pt>
                  <c:pt idx="4">
                    <c:v>116%</c:v>
                  </c:pt>
                  <c:pt idx="7">
                    <c:v>130%</c:v>
                  </c:pt>
                  <c:pt idx="8">
                    <c:v>118%</c:v>
                  </c:pt>
                  <c:pt idx="12">
                    <c:v>76%</c:v>
                  </c:pt>
                  <c:pt idx="16">
                    <c:v>78%</c:v>
                  </c:pt>
                  <c:pt idx="20">
                    <c:v>78%</c:v>
                  </c:pt>
                  <c:pt idx="24">
                    <c:v>74%</c:v>
                  </c:pt>
                  <c:pt idx="28">
                    <c:v>66%</c:v>
                  </c:pt>
                  <c:pt idx="32">
                    <c:v>61%</c:v>
                  </c:pt>
                  <c:pt idx="36">
                    <c:v>56%</c:v>
                  </c:pt>
                  <c:pt idx="40">
                    <c:v>59%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53-D05D-4933-839A-D1402F36EC0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90493536"/>
        <c:axId val="890495936"/>
      </c:lineChart>
      <c:catAx>
        <c:axId val="89049353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otham Book" panose="02000604040000020004" pitchFamily="50" charset="0"/>
                <a:ea typeface="+mn-ea"/>
                <a:cs typeface="+mn-cs"/>
              </a:defRPr>
            </a:pPr>
            <a:endParaRPr lang="en-US"/>
          </a:p>
        </c:txPr>
        <c:crossAx val="890495936"/>
        <c:crosses val="autoZero"/>
        <c:auto val="1"/>
        <c:lblAlgn val="ctr"/>
        <c:lblOffset val="100"/>
        <c:tickLblSkip val="4"/>
        <c:noMultiLvlLbl val="0"/>
      </c:catAx>
      <c:valAx>
        <c:axId val="890495936"/>
        <c:scaling>
          <c:orientation val="minMax"/>
          <c:max val="1.3"/>
          <c:min val="0.5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otham Book" panose="02000604040000020004" pitchFamily="50" charset="0"/>
                <a:ea typeface="+mn-ea"/>
                <a:cs typeface="+mn-cs"/>
              </a:defRPr>
            </a:pPr>
            <a:endParaRPr lang="en-US"/>
          </a:p>
        </c:txPr>
        <c:crossAx val="89049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742038150742968"/>
          <c:y val="0.19544119113891231"/>
          <c:w val="0.36675284683902704"/>
          <c:h val="0.1754862835654021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Gotham Book" panose="0200060404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otham Book" panose="02000604040000020004" pitchFamily="50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9BF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F0-4D9A-976B-7693D4B207BF}"/>
              </c:ext>
            </c:extLst>
          </c:dPt>
          <c:dPt>
            <c:idx val="1"/>
            <c:bubble3D val="0"/>
            <c:spPr>
              <a:solidFill>
                <a:srgbClr val="2A8E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F0-4D9A-976B-7693D4B207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Gotham Medium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'[Nájemníci dle věku.xlsx]ČR'!$G$25:$H$25</c:f>
              <c:strCache>
                <c:ptCount val="2"/>
                <c:pt idx="0">
                  <c:v>20-39 years
</c:v>
                </c:pt>
                <c:pt idx="1">
                  <c:v>40+ years
</c:v>
                </c:pt>
              </c:strCache>
            </c:strRef>
          </c:cat>
          <c:val>
            <c:numRef>
              <c:f>'[Nájemníci dle věku.xlsx]ČR'!$G$26:$H$26</c:f>
              <c:numCache>
                <c:formatCode>0%</c:formatCode>
                <c:ptCount val="2"/>
                <c:pt idx="0">
                  <c:v>0.4878954836387428</c:v>
                </c:pt>
                <c:pt idx="1">
                  <c:v>0.5121045163612572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F0-4D9A-976B-7693D4B20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Ideál!$B$1</c:f>
              <c:strCache>
                <c:ptCount val="1"/>
                <c:pt idx="0">
                  <c:v>Owner</c:v>
                </c:pt>
              </c:strCache>
            </c:strRef>
          </c:tx>
          <c:spPr>
            <a:solidFill>
              <a:srgbClr val="59BFD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Ideál!$A$2:$A$4</c:f>
              <c:strCache>
                <c:ptCount val="3"/>
                <c:pt idx="0">
                  <c:v>Reality</c:v>
                </c:pt>
                <c:pt idx="1">
                  <c:v>Plan</c:v>
                </c:pt>
                <c:pt idx="2">
                  <c:v>Ideal</c:v>
                </c:pt>
              </c:strCache>
            </c:strRef>
          </c:cat>
          <c:val>
            <c:numRef>
              <c:f>Ideál!$B$2:$B$4</c:f>
              <c:numCache>
                <c:formatCode>0%</c:formatCode>
                <c:ptCount val="3"/>
                <c:pt idx="0">
                  <c:v>0.58699999999999997</c:v>
                </c:pt>
                <c:pt idx="1">
                  <c:v>0.82299999999999995</c:v>
                </c:pt>
                <c:pt idx="2">
                  <c:v>0.97299999999999998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9-4D2E-BE62-D98E82CDDC6F}"/>
            </c:ext>
          </c:extLst>
        </c:ser>
        <c:ser>
          <c:idx val="1"/>
          <c:order val="1"/>
          <c:tx>
            <c:strRef>
              <c:f>Ideál!$C$1</c:f>
              <c:strCache>
                <c:ptCount val="1"/>
                <c:pt idx="0">
                  <c:v>Tenant</c:v>
                </c:pt>
              </c:strCache>
            </c:strRef>
          </c:tx>
          <c:spPr>
            <a:solidFill>
              <a:srgbClr val="2A8EA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19-4D2E-BE62-D98E82CDDC6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Ideál!$A$2:$A$4</c:f>
              <c:strCache>
                <c:ptCount val="3"/>
                <c:pt idx="0">
                  <c:v>Reality</c:v>
                </c:pt>
                <c:pt idx="1">
                  <c:v>Plan</c:v>
                </c:pt>
                <c:pt idx="2">
                  <c:v>Ideal</c:v>
                </c:pt>
              </c:strCache>
            </c:strRef>
          </c:cat>
          <c:val>
            <c:numRef>
              <c:f>Ideál!$C$2:$C$4</c:f>
              <c:numCache>
                <c:formatCode>0%</c:formatCode>
                <c:ptCount val="3"/>
                <c:pt idx="0">
                  <c:v>0.39900000000000002</c:v>
                </c:pt>
                <c:pt idx="1">
                  <c:v>0.17100000000000001</c:v>
                </c:pt>
                <c:pt idx="2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19-4D2E-BE62-D98E82CDDC6F}"/>
            </c:ext>
          </c:extLst>
        </c:ser>
        <c:ser>
          <c:idx val="2"/>
          <c:order val="2"/>
          <c:tx>
            <c:strRef>
              <c:f>Ideál!$D$1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Ideál!$A$2:$A$4</c:f>
              <c:strCache>
                <c:ptCount val="3"/>
                <c:pt idx="0">
                  <c:v>Reality</c:v>
                </c:pt>
                <c:pt idx="1">
                  <c:v>Plan</c:v>
                </c:pt>
                <c:pt idx="2">
                  <c:v>Ideal</c:v>
                </c:pt>
              </c:strCache>
            </c:strRef>
          </c:cat>
          <c:val>
            <c:numRef>
              <c:f>Ideál!$D$2:$D$4</c:f>
              <c:numCache>
                <c:formatCode>0%</c:formatCode>
                <c:ptCount val="3"/>
                <c:pt idx="0">
                  <c:v>1.4000000000000012E-2</c:v>
                </c:pt>
                <c:pt idx="1">
                  <c:v>6.0000000000000331E-3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19-4D2E-BE62-D98E82CDDC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28160208"/>
        <c:axId val="1228161168"/>
      </c:barChart>
      <c:catAx>
        <c:axId val="122816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28161168"/>
        <c:crosses val="autoZero"/>
        <c:auto val="1"/>
        <c:lblAlgn val="ctr"/>
        <c:lblOffset val="100"/>
        <c:noMultiLvlLbl val="0"/>
      </c:catAx>
      <c:valAx>
        <c:axId val="12281611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2816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Gotham Book" panose="02000604040000020004" pitchFamily="50" charset="0"/>
                <a:ea typeface="+mn-ea"/>
                <a:cs typeface="+mn-cs"/>
              </a:defRPr>
            </a:pPr>
            <a:r>
              <a:rPr lang="cs-CZ"/>
              <a:t> Average age of young people leaving the parental household in Czechia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Gotham Book" panose="02000604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763998250218721E-2"/>
          <c:y val="0.30090871804297581"/>
          <c:w val="0.81556933508311469"/>
          <c:h val="0.4742841880341880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93B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3B8"/>
              </a:solidFill>
              <a:ln w="9525">
                <a:solidFill>
                  <a:srgbClr val="0093B8"/>
                </a:solidFill>
              </a:ln>
              <a:effectLst/>
            </c:spPr>
          </c:marker>
          <c:dLbls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F8-43DB-99E3-C45BC7C1E659}"/>
                </c:ext>
              </c:extLst>
            </c:dLbl>
            <c:dLbl>
              <c:idx val="2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F8-43DB-99E3-C45BC7C1E6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otham Book" panose="02000604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'[Estimated average age of young people leaving the parental household.xlsx]GRAPH'!$B$2:$B$23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'[Estimated average age of young people leaving the parental household.xlsx]GRAPH'!$C$2:$C$23</c:f>
              <c:numCache>
                <c:formatCode>General</c:formatCode>
                <c:ptCount val="22"/>
                <c:pt idx="0">
                  <c:v>26.7</c:v>
                </c:pt>
                <c:pt idx="1">
                  <c:v>26.8</c:v>
                </c:pt>
                <c:pt idx="2">
                  <c:v>26.8</c:v>
                </c:pt>
                <c:pt idx="3">
                  <c:v>27</c:v>
                </c:pt>
                <c:pt idx="4">
                  <c:v>27.2</c:v>
                </c:pt>
                <c:pt idx="5" formatCode="0.0">
                  <c:v>27.3</c:v>
                </c:pt>
                <c:pt idx="6" formatCode="0.0">
                  <c:v>27.3</c:v>
                </c:pt>
                <c:pt idx="7">
                  <c:v>27.2</c:v>
                </c:pt>
                <c:pt idx="8">
                  <c:v>27</c:v>
                </c:pt>
                <c:pt idx="9">
                  <c:v>27.2</c:v>
                </c:pt>
                <c:pt idx="10">
                  <c:v>27</c:v>
                </c:pt>
                <c:pt idx="11">
                  <c:v>26.7</c:v>
                </c:pt>
                <c:pt idx="12">
                  <c:v>26.7</c:v>
                </c:pt>
                <c:pt idx="13">
                  <c:v>26.5</c:v>
                </c:pt>
                <c:pt idx="14">
                  <c:v>26.3</c:v>
                </c:pt>
                <c:pt idx="15">
                  <c:v>26.4</c:v>
                </c:pt>
                <c:pt idx="16">
                  <c:v>26.2</c:v>
                </c:pt>
                <c:pt idx="17">
                  <c:v>25.8</c:v>
                </c:pt>
                <c:pt idx="18">
                  <c:v>26</c:v>
                </c:pt>
                <c:pt idx="19">
                  <c:v>25.9</c:v>
                </c:pt>
                <c:pt idx="20">
                  <c:v>25.9</c:v>
                </c:pt>
                <c:pt idx="21">
                  <c:v>25.4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F8-43DB-99E3-C45BC7C1E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187375"/>
        <c:axId val="1758189775"/>
      </c:lineChart>
      <c:catAx>
        <c:axId val="175818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otham Book" panose="02000604040000020004" pitchFamily="50" charset="0"/>
                <a:ea typeface="+mn-ea"/>
                <a:cs typeface="+mn-cs"/>
              </a:defRPr>
            </a:pPr>
            <a:endParaRPr lang="en-US"/>
          </a:p>
        </c:txPr>
        <c:crossAx val="1758189775"/>
        <c:crosses val="autoZero"/>
        <c:auto val="1"/>
        <c:lblAlgn val="ctr"/>
        <c:lblOffset val="100"/>
        <c:noMultiLvlLbl val="0"/>
      </c:catAx>
      <c:valAx>
        <c:axId val="1758189775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otham Book" panose="02000604040000020004" pitchFamily="50" charset="0"/>
                <a:ea typeface="+mn-ea"/>
                <a:cs typeface="+mn-cs"/>
              </a:defRPr>
            </a:pPr>
            <a:endParaRPr lang="en-US"/>
          </a:p>
        </c:txPr>
        <c:crossAx val="175818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otham Book" panose="02000604040000020004" pitchFamily="50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400" b="0" i="0" u="none" strike="noStrike" kern="1200" spc="0" baseline="0" noProof="0">
                <a:solidFill>
                  <a:sysClr val="windowText" lastClr="000000"/>
                </a:solidFill>
                <a:latin typeface="Gotham Book" panose="02000604040000020004" pitchFamily="50" charset="0"/>
                <a:ea typeface="+mn-ea"/>
                <a:cs typeface="+mn-cs"/>
              </a:defRPr>
            </a:pPr>
            <a:r>
              <a:rPr lang="en-GB" noProof="0" dirty="0"/>
              <a:t>Average age of women at childbirth</a:t>
            </a:r>
            <a:br>
              <a:rPr lang="en-GB" noProof="0" dirty="0"/>
            </a:br>
            <a:r>
              <a:rPr lang="en-GB" noProof="0" dirty="0"/>
              <a:t>in Czechia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00" b="0" i="0" u="none" strike="noStrike" kern="1200" spc="0" baseline="0" noProof="0">
              <a:solidFill>
                <a:sysClr val="windowText" lastClr="000000"/>
              </a:solidFill>
              <a:latin typeface="Gotham Book" panose="02000604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93B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3B8"/>
              </a:solidFill>
              <a:ln w="9525">
                <a:solidFill>
                  <a:srgbClr val="0093B8"/>
                </a:solidFill>
              </a:ln>
              <a:effectLst/>
            </c:spPr>
          </c:marker>
          <c:dLbls>
            <c:dLbl>
              <c:idx val="3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3A-4733-B088-515528A56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otham Book" panose="02000604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'[Mean age of women at childbirth.xlsx]GRAPH'!$B$2:$B$32</c:f>
              <c:numCache>
                <c:formatCode>General</c:formatCode>
                <c:ptCount val="3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</c:numCache>
            </c:numRef>
          </c:cat>
          <c:val>
            <c:numRef>
              <c:f>'[Mean age of women at childbirth.xlsx]GRAPH'!$C$2:$C$32</c:f>
              <c:numCache>
                <c:formatCode>General</c:formatCode>
                <c:ptCount val="31"/>
                <c:pt idx="0">
                  <c:v>24.8</c:v>
                </c:pt>
                <c:pt idx="1">
                  <c:v>25</c:v>
                </c:pt>
                <c:pt idx="2">
                  <c:v>25.4</c:v>
                </c:pt>
                <c:pt idx="3">
                  <c:v>25.8</c:v>
                </c:pt>
                <c:pt idx="4">
                  <c:v>26.1</c:v>
                </c:pt>
                <c:pt idx="5">
                  <c:v>26.4</c:v>
                </c:pt>
                <c:pt idx="6">
                  <c:v>26.6</c:v>
                </c:pt>
                <c:pt idx="7">
                  <c:v>26.9</c:v>
                </c:pt>
                <c:pt idx="8">
                  <c:v>27.2</c:v>
                </c:pt>
                <c:pt idx="9">
                  <c:v>27.5</c:v>
                </c:pt>
                <c:pt idx="10">
                  <c:v>27.8</c:v>
                </c:pt>
                <c:pt idx="11">
                  <c:v>28</c:v>
                </c:pt>
                <c:pt idx="12">
                  <c:v>28.3</c:v>
                </c:pt>
                <c:pt idx="13">
                  <c:v>28.6</c:v>
                </c:pt>
                <c:pt idx="14">
                  <c:v>28.9</c:v>
                </c:pt>
                <c:pt idx="15">
                  <c:v>29.1</c:v>
                </c:pt>
                <c:pt idx="16">
                  <c:v>29.3</c:v>
                </c:pt>
                <c:pt idx="17">
                  <c:v>29.4</c:v>
                </c:pt>
                <c:pt idx="18">
                  <c:v>29.6</c:v>
                </c:pt>
                <c:pt idx="19">
                  <c:v>29.7</c:v>
                </c:pt>
                <c:pt idx="20">
                  <c:v>29.8</c:v>
                </c:pt>
                <c:pt idx="21">
                  <c:v>29.9</c:v>
                </c:pt>
                <c:pt idx="22">
                  <c:v>29.9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30.1</c:v>
                </c:pt>
                <c:pt idx="27">
                  <c:v>30.2</c:v>
                </c:pt>
                <c:pt idx="28">
                  <c:v>30.2</c:v>
                </c:pt>
                <c:pt idx="29">
                  <c:v>30.4</c:v>
                </c:pt>
                <c:pt idx="30">
                  <c:v>30.4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3A-4733-B088-515528A56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150144"/>
        <c:axId val="733149184"/>
      </c:lineChart>
      <c:catAx>
        <c:axId val="73315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otham Book" panose="02000604040000020004" pitchFamily="50" charset="0"/>
                <a:ea typeface="+mn-ea"/>
                <a:cs typeface="+mn-cs"/>
              </a:defRPr>
            </a:pPr>
            <a:endParaRPr lang="en-US"/>
          </a:p>
        </c:txPr>
        <c:crossAx val="733149184"/>
        <c:crosses val="autoZero"/>
        <c:auto val="1"/>
        <c:lblAlgn val="ctr"/>
        <c:lblOffset val="100"/>
        <c:noMultiLvlLbl val="0"/>
      </c:catAx>
      <c:valAx>
        <c:axId val="733149184"/>
        <c:scaling>
          <c:orientation val="minMax"/>
          <c:max val="30.5"/>
          <c:min val="24.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otham Book" panose="02000604040000020004" pitchFamily="50" charset="0"/>
                <a:ea typeface="+mn-ea"/>
                <a:cs typeface="+mn-cs"/>
              </a:defRPr>
            </a:pPr>
            <a:endParaRPr lang="en-US"/>
          </a:p>
        </c:txPr>
        <c:crossAx val="73315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otham Book" panose="02000604040000020004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image" Target="../media/image53.jpg"/><Relationship Id="rId6" Type="http://schemas.openxmlformats.org/officeDocument/2006/relationships/image" Target="../media/image57.png"/><Relationship Id="rId5" Type="http://schemas.microsoft.com/office/2007/relationships/hdphoto" Target="../media/hdphoto2.wdp"/><Relationship Id="rId4" Type="http://schemas.openxmlformats.org/officeDocument/2006/relationships/image" Target="../media/image5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image" Target="../media/image53.jpg"/><Relationship Id="rId6" Type="http://schemas.openxmlformats.org/officeDocument/2006/relationships/image" Target="../media/image57.png"/><Relationship Id="rId5" Type="http://schemas.microsoft.com/office/2007/relationships/hdphoto" Target="../media/hdphoto2.wdp"/><Relationship Id="rId4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D9AEB-37EA-458C-84D4-04ED69411C8E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69878B3-5CBA-477B-8AA5-CA314EA7E47E}">
      <dgm:prSet custT="1"/>
      <dgm:spPr/>
      <dgm:t>
        <a:bodyPr anchor="ctr"/>
        <a:lstStyle/>
        <a:p>
          <a:pPr rtl="0">
            <a:lnSpc>
              <a:spcPct val="100000"/>
            </a:lnSpc>
          </a:pPr>
          <a:r>
            <a:rPr lang="sr-Latn-RS" sz="2000" b="0" i="0" baseline="0" dirty="0">
              <a:latin typeface="Roboto" panose="02000000000000000000" pitchFamily="2" charset="0"/>
              <a:ea typeface="Roboto" panose="02000000000000000000" pitchFamily="2" charset="0"/>
            </a:rPr>
            <a:t>Affordable housing in Serbia is a political issue that is brought up during each election cycle. </a:t>
          </a:r>
          <a:endParaRPr lang="sr-Latn-RS" sz="20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BA94C24-404A-4F69-BC9B-F7E8063ECAD2}" type="parTrans" cxnId="{3522E0BB-168B-4219-BAFF-020C3E75D289}">
      <dgm:prSet/>
      <dgm:spPr/>
      <dgm:t>
        <a:bodyPr/>
        <a:lstStyle/>
        <a:p>
          <a:endParaRPr lang="en-US"/>
        </a:p>
      </dgm:t>
    </dgm:pt>
    <dgm:pt modelId="{604FBA4E-0E26-48E0-A200-64EB896A8F51}" type="sibTrans" cxnId="{3522E0BB-168B-4219-BAFF-020C3E75D289}">
      <dgm:prSet/>
      <dgm:spPr/>
      <dgm:t>
        <a:bodyPr/>
        <a:lstStyle/>
        <a:p>
          <a:endParaRPr lang="en-US"/>
        </a:p>
      </dgm:t>
    </dgm:pt>
    <dgm:pt modelId="{A03D8819-6F53-4FA9-9DD6-C2E8E70C0BB2}">
      <dgm:prSet custT="1"/>
      <dgm:spPr/>
      <dgm:t>
        <a:bodyPr anchor="ctr"/>
        <a:lstStyle/>
        <a:p>
          <a:pPr rtl="0">
            <a:lnSpc>
              <a:spcPct val="100000"/>
            </a:lnSpc>
          </a:pPr>
          <a:r>
            <a:rPr lang="en-US" sz="2000" b="0" i="0" baseline="0" dirty="0">
              <a:latin typeface="Roboto" panose="02000000000000000000" pitchFamily="2" charset="0"/>
              <a:ea typeface="Roboto" panose="02000000000000000000" pitchFamily="2" charset="0"/>
            </a:rPr>
            <a:t>T</a:t>
          </a:r>
          <a:r>
            <a:rPr lang="sr-Latn-RS" sz="2000" b="0" i="0" baseline="0" dirty="0">
              <a:latin typeface="Roboto" panose="02000000000000000000" pitchFamily="2" charset="0"/>
              <a:ea typeface="Roboto" panose="02000000000000000000" pitchFamily="2" charset="0"/>
            </a:rPr>
            <a:t>he government</a:t>
          </a:r>
          <a:r>
            <a:rPr lang="en-US" sz="2000" b="0" i="0" baseline="0" dirty="0">
              <a:latin typeface="Roboto" panose="02000000000000000000" pitchFamily="2" charset="0"/>
              <a:ea typeface="Roboto" panose="02000000000000000000" pitchFamily="2" charset="0"/>
            </a:rPr>
            <a:t> usual</a:t>
          </a:r>
          <a:r>
            <a:rPr lang="sr-Latn-RS" sz="2000" b="0" i="0" baseline="0" dirty="0">
              <a:latin typeface="Roboto" panose="02000000000000000000" pitchFamily="2" charset="0"/>
              <a:ea typeface="Roboto" panose="02000000000000000000" pitchFamily="2" charset="0"/>
            </a:rPr>
            <a:t>ly finances the development of social housing for a specific group; such as Police, Military, Academia, etc.  </a:t>
          </a:r>
        </a:p>
      </dgm:t>
    </dgm:pt>
    <dgm:pt modelId="{34EC8BA5-82A1-48DF-A8AC-EAAC70F4F905}" type="parTrans" cxnId="{0EC5F43D-429F-435E-8905-A43BF932E60A}">
      <dgm:prSet/>
      <dgm:spPr/>
      <dgm:t>
        <a:bodyPr/>
        <a:lstStyle/>
        <a:p>
          <a:endParaRPr lang="en-US"/>
        </a:p>
      </dgm:t>
    </dgm:pt>
    <dgm:pt modelId="{0116D063-30DB-411C-B795-7F4D78ECFDC9}" type="sibTrans" cxnId="{0EC5F43D-429F-435E-8905-A43BF932E60A}">
      <dgm:prSet/>
      <dgm:spPr/>
      <dgm:t>
        <a:bodyPr/>
        <a:lstStyle/>
        <a:p>
          <a:endParaRPr lang="en-US"/>
        </a:p>
      </dgm:t>
    </dgm:pt>
    <dgm:pt modelId="{29ACF0FA-DB25-4DDC-9AB2-6182AADADD20}">
      <dgm:prSet custT="1"/>
      <dgm:spPr/>
      <dgm:t>
        <a:bodyPr anchor="ctr"/>
        <a:lstStyle/>
        <a:p>
          <a:pPr rtl="0">
            <a:lnSpc>
              <a:spcPct val="100000"/>
            </a:lnSpc>
          </a:pPr>
          <a:r>
            <a:rPr lang="sr-Latn-RS" sz="2000" b="0" i="0" baseline="0" dirty="0">
              <a:latin typeface="Roboto" panose="02000000000000000000" pitchFamily="2" charset="0"/>
              <a:ea typeface="Roboto" panose="02000000000000000000" pitchFamily="2" charset="0"/>
            </a:rPr>
            <a:t>Plots of land, that are government owned, have been allocated for affordable housing in zoning plans, but they are still undeveloped to this day.</a:t>
          </a:r>
        </a:p>
      </dgm:t>
    </dgm:pt>
    <dgm:pt modelId="{44DFC5D0-88C3-485A-AF90-F50F816C3C0B}" type="parTrans" cxnId="{D989EAF5-FAFD-446C-AB3C-62777A0EE00F}">
      <dgm:prSet/>
      <dgm:spPr/>
      <dgm:t>
        <a:bodyPr/>
        <a:lstStyle/>
        <a:p>
          <a:endParaRPr lang="en-US"/>
        </a:p>
      </dgm:t>
    </dgm:pt>
    <dgm:pt modelId="{D283CA8A-1747-43CC-9C8F-18FF3337BD79}" type="sibTrans" cxnId="{D989EAF5-FAFD-446C-AB3C-62777A0EE00F}">
      <dgm:prSet/>
      <dgm:spPr/>
      <dgm:t>
        <a:bodyPr/>
        <a:lstStyle/>
        <a:p>
          <a:endParaRPr lang="en-US"/>
        </a:p>
      </dgm:t>
    </dgm:pt>
    <dgm:pt modelId="{EF874BA1-97EF-4A05-B91A-D2FA2B1ADFEE}">
      <dgm:prSet custT="1"/>
      <dgm:spPr/>
      <dgm:t>
        <a:bodyPr anchor="ctr"/>
        <a:lstStyle/>
        <a:p>
          <a:pPr rtl="0">
            <a:lnSpc>
              <a:spcPct val="100000"/>
            </a:lnSpc>
          </a:pPr>
          <a:r>
            <a:rPr lang="sr-Latn-RS" sz="2000" b="0" i="0" baseline="0" dirty="0">
              <a:latin typeface="Roboto" panose="02000000000000000000" pitchFamily="2" charset="0"/>
              <a:ea typeface="Roboto" panose="02000000000000000000" pitchFamily="2" charset="0"/>
            </a:rPr>
            <a:t>Little has been done in the form of public private initiative for building affordable housing</a:t>
          </a:r>
          <a:r>
            <a:rPr lang="en-GB" sz="2000" b="0" i="0" baseline="0" dirty="0">
              <a:latin typeface="Roboto" panose="02000000000000000000" pitchFamily="2" charset="0"/>
              <a:ea typeface="Roboto" panose="02000000000000000000" pitchFamily="2" charset="0"/>
            </a:rPr>
            <a:t>.</a:t>
          </a:r>
          <a:endParaRPr lang="sr-Latn-RS" sz="2000" b="0" i="0" baseline="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AC61860-E26C-41D8-B425-955849902703}" type="parTrans" cxnId="{2761B4C6-283A-4039-9247-46622F1BDD25}">
      <dgm:prSet/>
      <dgm:spPr/>
      <dgm:t>
        <a:bodyPr/>
        <a:lstStyle/>
        <a:p>
          <a:endParaRPr lang="en-US"/>
        </a:p>
      </dgm:t>
    </dgm:pt>
    <dgm:pt modelId="{205AF30F-78AB-4D83-A3EF-4D39103F745F}" type="sibTrans" cxnId="{2761B4C6-283A-4039-9247-46622F1BDD25}">
      <dgm:prSet/>
      <dgm:spPr/>
      <dgm:t>
        <a:bodyPr/>
        <a:lstStyle/>
        <a:p>
          <a:endParaRPr lang="en-US"/>
        </a:p>
      </dgm:t>
    </dgm:pt>
    <dgm:pt modelId="{7D331042-39D6-43AD-A3EB-7BEA55990278}" type="pres">
      <dgm:prSet presAssocID="{DDED9AEB-37EA-458C-84D4-04ED69411C8E}" presName="linear" presStyleCnt="0">
        <dgm:presLayoutVars>
          <dgm:animLvl val="lvl"/>
          <dgm:resizeHandles val="exact"/>
        </dgm:presLayoutVars>
      </dgm:prSet>
      <dgm:spPr/>
    </dgm:pt>
    <dgm:pt modelId="{215E7375-F270-47E5-9D20-906D580CEF8E}" type="pres">
      <dgm:prSet presAssocID="{869878B3-5CBA-477B-8AA5-CA314EA7E4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39AF523-A169-450C-89DA-023F90E5BC8D}" type="pres">
      <dgm:prSet presAssocID="{604FBA4E-0E26-48E0-A200-64EB896A8F51}" presName="spacer" presStyleCnt="0"/>
      <dgm:spPr/>
    </dgm:pt>
    <dgm:pt modelId="{3F5622F6-0A4F-4736-9BF8-A02AD315A8D0}" type="pres">
      <dgm:prSet presAssocID="{A03D8819-6F53-4FA9-9DD6-C2E8E70C0B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2692D3-2DC5-49FE-9BDF-01FB39115C52}" type="pres">
      <dgm:prSet presAssocID="{0116D063-30DB-411C-B795-7F4D78ECFDC9}" presName="spacer" presStyleCnt="0"/>
      <dgm:spPr/>
    </dgm:pt>
    <dgm:pt modelId="{DB129018-2608-406E-9982-2332220B8F21}" type="pres">
      <dgm:prSet presAssocID="{29ACF0FA-DB25-4DDC-9AB2-6182AADADD2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D641A9-2BE1-4333-B9B1-12A5CDA094A4}" type="pres">
      <dgm:prSet presAssocID="{D283CA8A-1747-43CC-9C8F-18FF3337BD79}" presName="spacer" presStyleCnt="0"/>
      <dgm:spPr/>
    </dgm:pt>
    <dgm:pt modelId="{170E71D5-FA0E-4DF2-884C-CE7FA1B24B6A}" type="pres">
      <dgm:prSet presAssocID="{EF874BA1-97EF-4A05-B91A-D2FA2B1ADFE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EC5F43D-429F-435E-8905-A43BF932E60A}" srcId="{DDED9AEB-37EA-458C-84D4-04ED69411C8E}" destId="{A03D8819-6F53-4FA9-9DD6-C2E8E70C0BB2}" srcOrd="1" destOrd="0" parTransId="{34EC8BA5-82A1-48DF-A8AC-EAAC70F4F905}" sibTransId="{0116D063-30DB-411C-B795-7F4D78ECFDC9}"/>
    <dgm:cxn modelId="{E4C83D49-06C7-4EF0-B51C-FD57AE8C1E28}" type="presOf" srcId="{29ACF0FA-DB25-4DDC-9AB2-6182AADADD20}" destId="{DB129018-2608-406E-9982-2332220B8F21}" srcOrd="0" destOrd="0" presId="urn:microsoft.com/office/officeart/2005/8/layout/vList2"/>
    <dgm:cxn modelId="{C496B64C-06D6-4D2C-BD36-02590FE6F3E0}" type="presOf" srcId="{A03D8819-6F53-4FA9-9DD6-C2E8E70C0BB2}" destId="{3F5622F6-0A4F-4736-9BF8-A02AD315A8D0}" srcOrd="0" destOrd="0" presId="urn:microsoft.com/office/officeart/2005/8/layout/vList2"/>
    <dgm:cxn modelId="{A402C14F-02DD-4117-A036-A4CA1FA4EC8E}" type="presOf" srcId="{DDED9AEB-37EA-458C-84D4-04ED69411C8E}" destId="{7D331042-39D6-43AD-A3EB-7BEA55990278}" srcOrd="0" destOrd="0" presId="urn:microsoft.com/office/officeart/2005/8/layout/vList2"/>
    <dgm:cxn modelId="{3522E0BB-168B-4219-BAFF-020C3E75D289}" srcId="{DDED9AEB-37EA-458C-84D4-04ED69411C8E}" destId="{869878B3-5CBA-477B-8AA5-CA314EA7E47E}" srcOrd="0" destOrd="0" parTransId="{EBA94C24-404A-4F69-BC9B-F7E8063ECAD2}" sibTransId="{604FBA4E-0E26-48E0-A200-64EB896A8F51}"/>
    <dgm:cxn modelId="{BAD08FBF-7325-42D5-900A-8B57B283CEB4}" type="presOf" srcId="{EF874BA1-97EF-4A05-B91A-D2FA2B1ADFEE}" destId="{170E71D5-FA0E-4DF2-884C-CE7FA1B24B6A}" srcOrd="0" destOrd="0" presId="urn:microsoft.com/office/officeart/2005/8/layout/vList2"/>
    <dgm:cxn modelId="{2761B4C6-283A-4039-9247-46622F1BDD25}" srcId="{DDED9AEB-37EA-458C-84D4-04ED69411C8E}" destId="{EF874BA1-97EF-4A05-B91A-D2FA2B1ADFEE}" srcOrd="3" destOrd="0" parTransId="{3AC61860-E26C-41D8-B425-955849902703}" sibTransId="{205AF30F-78AB-4D83-A3EF-4D39103F745F}"/>
    <dgm:cxn modelId="{9C1F2DEA-DEBE-4369-86D5-12EF5D85681E}" type="presOf" srcId="{869878B3-5CBA-477B-8AA5-CA314EA7E47E}" destId="{215E7375-F270-47E5-9D20-906D580CEF8E}" srcOrd="0" destOrd="0" presId="urn:microsoft.com/office/officeart/2005/8/layout/vList2"/>
    <dgm:cxn modelId="{D989EAF5-FAFD-446C-AB3C-62777A0EE00F}" srcId="{DDED9AEB-37EA-458C-84D4-04ED69411C8E}" destId="{29ACF0FA-DB25-4DDC-9AB2-6182AADADD20}" srcOrd="2" destOrd="0" parTransId="{44DFC5D0-88C3-485A-AF90-F50F816C3C0B}" sibTransId="{D283CA8A-1747-43CC-9C8F-18FF3337BD79}"/>
    <dgm:cxn modelId="{E2E3604C-9773-47A1-9419-589B32BB40A8}" type="presParOf" srcId="{7D331042-39D6-43AD-A3EB-7BEA55990278}" destId="{215E7375-F270-47E5-9D20-906D580CEF8E}" srcOrd="0" destOrd="0" presId="urn:microsoft.com/office/officeart/2005/8/layout/vList2"/>
    <dgm:cxn modelId="{2689EA2C-6E8B-4A63-A697-E2577F5AF3DC}" type="presParOf" srcId="{7D331042-39D6-43AD-A3EB-7BEA55990278}" destId="{F39AF523-A169-450C-89DA-023F90E5BC8D}" srcOrd="1" destOrd="0" presId="urn:microsoft.com/office/officeart/2005/8/layout/vList2"/>
    <dgm:cxn modelId="{6DBB27F5-4797-436D-A895-9248B9C7CB3B}" type="presParOf" srcId="{7D331042-39D6-43AD-A3EB-7BEA55990278}" destId="{3F5622F6-0A4F-4736-9BF8-A02AD315A8D0}" srcOrd="2" destOrd="0" presId="urn:microsoft.com/office/officeart/2005/8/layout/vList2"/>
    <dgm:cxn modelId="{96DB098A-B771-4895-855D-05C2525C17D1}" type="presParOf" srcId="{7D331042-39D6-43AD-A3EB-7BEA55990278}" destId="{072692D3-2DC5-49FE-9BDF-01FB39115C52}" srcOrd="3" destOrd="0" presId="urn:microsoft.com/office/officeart/2005/8/layout/vList2"/>
    <dgm:cxn modelId="{F53015C0-A4DA-4F4C-A0C5-E64D9E513EA5}" type="presParOf" srcId="{7D331042-39D6-43AD-A3EB-7BEA55990278}" destId="{DB129018-2608-406E-9982-2332220B8F21}" srcOrd="4" destOrd="0" presId="urn:microsoft.com/office/officeart/2005/8/layout/vList2"/>
    <dgm:cxn modelId="{7706FA8C-D014-4316-A47E-4B2C709123FA}" type="presParOf" srcId="{7D331042-39D6-43AD-A3EB-7BEA55990278}" destId="{D4D641A9-2BE1-4333-B9B1-12A5CDA094A4}" srcOrd="5" destOrd="0" presId="urn:microsoft.com/office/officeart/2005/8/layout/vList2"/>
    <dgm:cxn modelId="{4CFA38B9-8FAD-44BE-BA53-BF26A895E093}" type="presParOf" srcId="{7D331042-39D6-43AD-A3EB-7BEA55990278}" destId="{170E71D5-FA0E-4DF2-884C-CE7FA1B24B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76849A-087B-496A-9C95-64970BBC12F4}" type="doc">
      <dgm:prSet loTypeId="urn:microsoft.com/office/officeart/2005/8/layout/vList3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A64DF94-92F1-4F8B-9B99-CD5D309C7176}">
      <dgm:prSet/>
      <dgm:spPr/>
      <dgm:t>
        <a:bodyPr/>
        <a:lstStyle/>
        <a:p>
          <a:pPr rtl="0"/>
          <a:r>
            <a:rPr lang="sr-Latn-RS" b="0" i="0" baseline="0" dirty="0">
              <a:solidFill>
                <a:schemeClr val="tx1"/>
              </a:solidFill>
            </a:rPr>
            <a:t>Housing fund in Slovenia was inherited from </a:t>
          </a:r>
          <a:r>
            <a:rPr lang="sr-Latn-RS" b="0" i="0" baseline="0" dirty="0" err="1">
              <a:solidFill>
                <a:schemeClr val="tx1"/>
              </a:solidFill>
            </a:rPr>
            <a:t>the</a:t>
          </a:r>
          <a:r>
            <a:rPr lang="sr-Latn-R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>
              <a:solidFill>
                <a:schemeClr val="tx1"/>
              </a:solidFill>
            </a:rPr>
            <a:t>comm</a:t>
          </a:r>
          <a:r>
            <a:rPr lang="sr-Latn-RS" b="0" i="0" baseline="0" dirty="0" err="1">
              <a:solidFill>
                <a:schemeClr val="tx1"/>
              </a:solidFill>
            </a:rPr>
            <a:t>unist</a:t>
          </a:r>
          <a:r>
            <a:rPr lang="sr-Latn-RS" b="0" i="0" baseline="0" dirty="0">
              <a:solidFill>
                <a:schemeClr val="tx1"/>
              </a:solidFill>
            </a:rPr>
            <a:t> regime of Yugoslavia, which resulted in high ownership, above 70%</a:t>
          </a:r>
          <a:endParaRPr lang="sr-Latn-RS" dirty="0">
            <a:solidFill>
              <a:schemeClr val="tx1"/>
            </a:solidFill>
          </a:endParaRPr>
        </a:p>
      </dgm:t>
    </dgm:pt>
    <dgm:pt modelId="{4FA34D76-1CB7-42D2-8B88-47E3CE9A6855}" type="parTrans" cxnId="{16A2CBAA-0AB1-4475-B5B2-3977ADBD7528}">
      <dgm:prSet/>
      <dgm:spPr/>
      <dgm:t>
        <a:bodyPr/>
        <a:lstStyle/>
        <a:p>
          <a:endParaRPr lang="en-US"/>
        </a:p>
      </dgm:t>
    </dgm:pt>
    <dgm:pt modelId="{D1B56AA4-C75B-47E0-B5EE-46DCA6574BEE}" type="sibTrans" cxnId="{16A2CBAA-0AB1-4475-B5B2-3977ADBD7528}">
      <dgm:prSet/>
      <dgm:spPr/>
      <dgm:t>
        <a:bodyPr/>
        <a:lstStyle/>
        <a:p>
          <a:endParaRPr lang="en-US"/>
        </a:p>
      </dgm:t>
    </dgm:pt>
    <dgm:pt modelId="{644815F3-53D3-40C5-A489-CCF05A83AF5F}">
      <dgm:prSet/>
      <dgm:spPr/>
      <dgm:t>
        <a:bodyPr/>
        <a:lstStyle/>
        <a:p>
          <a:pPr rtl="0"/>
          <a:r>
            <a:rPr lang="sr-Latn-RS" b="0" i="0" baseline="0" dirty="0">
              <a:solidFill>
                <a:schemeClr val="tx1"/>
              </a:solidFill>
            </a:rPr>
            <a:t>Inherited an aging housing stock with low sustainability</a:t>
          </a:r>
          <a:endParaRPr lang="sr-Latn-RS" dirty="0">
            <a:solidFill>
              <a:schemeClr val="tx1"/>
            </a:solidFill>
          </a:endParaRPr>
        </a:p>
      </dgm:t>
    </dgm:pt>
    <dgm:pt modelId="{D2704D8C-BBD5-450E-BBF6-AFB9143D63D6}" type="parTrans" cxnId="{819E63B4-2CD6-4DDA-8412-60E7CAA38C32}">
      <dgm:prSet/>
      <dgm:spPr/>
      <dgm:t>
        <a:bodyPr/>
        <a:lstStyle/>
        <a:p>
          <a:endParaRPr lang="en-US"/>
        </a:p>
      </dgm:t>
    </dgm:pt>
    <dgm:pt modelId="{4764356C-B050-453F-9D55-A008A8F7B41B}" type="sibTrans" cxnId="{819E63B4-2CD6-4DDA-8412-60E7CAA38C32}">
      <dgm:prSet/>
      <dgm:spPr/>
      <dgm:t>
        <a:bodyPr/>
        <a:lstStyle/>
        <a:p>
          <a:endParaRPr lang="en-US"/>
        </a:p>
      </dgm:t>
    </dgm:pt>
    <dgm:pt modelId="{05C2B4E7-FFD4-4010-AD79-4C1B7FD132BB}">
      <dgm:prSet/>
      <dgm:spPr/>
      <dgm:t>
        <a:bodyPr/>
        <a:lstStyle/>
        <a:p>
          <a:pPr rtl="0"/>
          <a:r>
            <a:rPr lang="sr-Latn-RS" b="0" i="0" baseline="0" dirty="0">
              <a:solidFill>
                <a:schemeClr val="tx1"/>
              </a:solidFill>
            </a:rPr>
            <a:t>H</a:t>
          </a:r>
          <a:r>
            <a:rPr lang="en-US" b="0" i="0" baseline="0" dirty="0" err="1">
              <a:solidFill>
                <a:schemeClr val="tx1"/>
              </a:solidFill>
            </a:rPr>
            <a:t>ousing</a:t>
          </a:r>
          <a:r>
            <a:rPr lang="en-US" b="0" i="0" baseline="0" dirty="0">
              <a:solidFill>
                <a:schemeClr val="tx1"/>
              </a:solidFill>
            </a:rPr>
            <a:t> supply became restricted</a:t>
          </a:r>
          <a:r>
            <a:rPr lang="sr-Latn-RS" b="0" i="0" baseline="0" dirty="0">
              <a:solidFill>
                <a:schemeClr val="tx1"/>
              </a:solidFill>
            </a:rPr>
            <a:t>, and</a:t>
          </a:r>
          <a:r>
            <a:rPr lang="en-US" b="0" i="0" baseline="0" dirty="0">
              <a:solidFill>
                <a:schemeClr val="tx1"/>
              </a:solidFill>
            </a:rPr>
            <a:t> mobility decreased </a:t>
          </a:r>
          <a:endParaRPr lang="sr-Latn-RS" dirty="0">
            <a:solidFill>
              <a:schemeClr val="tx1"/>
            </a:solidFill>
          </a:endParaRPr>
        </a:p>
      </dgm:t>
    </dgm:pt>
    <dgm:pt modelId="{8F03266C-99E6-4F9E-B5E0-B65CCED9B164}" type="parTrans" cxnId="{637C4AC1-AAE1-4349-A733-88AF6B634823}">
      <dgm:prSet/>
      <dgm:spPr/>
      <dgm:t>
        <a:bodyPr/>
        <a:lstStyle/>
        <a:p>
          <a:endParaRPr lang="en-US"/>
        </a:p>
      </dgm:t>
    </dgm:pt>
    <dgm:pt modelId="{C4BAFBBF-F5C7-4171-B716-A0CAD6241769}" type="sibTrans" cxnId="{637C4AC1-AAE1-4349-A733-88AF6B634823}">
      <dgm:prSet/>
      <dgm:spPr/>
      <dgm:t>
        <a:bodyPr/>
        <a:lstStyle/>
        <a:p>
          <a:endParaRPr lang="en-US"/>
        </a:p>
      </dgm:t>
    </dgm:pt>
    <dgm:pt modelId="{2C6D34ED-F51D-42AD-9810-F8D251A5DDFD}">
      <dgm:prSet/>
      <dgm:spPr/>
      <dgm:t>
        <a:bodyPr/>
        <a:lstStyle/>
        <a:p>
          <a:pPr rtl="0"/>
          <a:r>
            <a:rPr lang="sr-Latn-RS" b="0" i="0" baseline="0" dirty="0">
              <a:solidFill>
                <a:schemeClr val="tx1"/>
              </a:solidFill>
            </a:rPr>
            <a:t>The p</a:t>
          </a:r>
          <a:r>
            <a:rPr lang="en-US" b="0" i="0" baseline="0" dirty="0" err="1">
              <a:solidFill>
                <a:schemeClr val="tx1"/>
              </a:solidFill>
            </a:rPr>
            <a:t>rivate</a:t>
          </a:r>
          <a:r>
            <a:rPr lang="en-US" b="0" i="0" baseline="0" dirty="0">
              <a:solidFill>
                <a:schemeClr val="tx1"/>
              </a:solidFill>
            </a:rPr>
            <a:t> rental market remained in its infancy </a:t>
          </a:r>
          <a:endParaRPr lang="sr-Latn-RS" dirty="0">
            <a:solidFill>
              <a:schemeClr val="tx1"/>
            </a:solidFill>
          </a:endParaRPr>
        </a:p>
      </dgm:t>
    </dgm:pt>
    <dgm:pt modelId="{D6DD1706-E9A7-4A0F-914A-DA084AC49FB3}" type="parTrans" cxnId="{A93D7D02-5429-4239-80EE-7110BDC2465C}">
      <dgm:prSet/>
      <dgm:spPr/>
      <dgm:t>
        <a:bodyPr/>
        <a:lstStyle/>
        <a:p>
          <a:endParaRPr lang="en-US"/>
        </a:p>
      </dgm:t>
    </dgm:pt>
    <dgm:pt modelId="{0616E38A-27B0-4C7D-910E-3FEEBDE46970}" type="sibTrans" cxnId="{A93D7D02-5429-4239-80EE-7110BDC2465C}">
      <dgm:prSet/>
      <dgm:spPr/>
      <dgm:t>
        <a:bodyPr/>
        <a:lstStyle/>
        <a:p>
          <a:endParaRPr lang="en-US"/>
        </a:p>
      </dgm:t>
    </dgm:pt>
    <dgm:pt modelId="{CA898212-5628-4FF5-AECF-7D481F6E3DAA}">
      <dgm:prSet/>
      <dgm:spPr/>
      <dgm:t>
        <a:bodyPr/>
        <a:lstStyle/>
        <a:p>
          <a:pPr rtl="0"/>
          <a:r>
            <a:rPr lang="sr-Latn-RS" b="0" i="0" baseline="0" dirty="0">
              <a:solidFill>
                <a:schemeClr val="tx1"/>
              </a:solidFill>
            </a:rPr>
            <a:t>As a r</a:t>
          </a:r>
          <a:r>
            <a:rPr lang="en-US" b="0" i="0" baseline="0" dirty="0" err="1">
              <a:solidFill>
                <a:schemeClr val="tx1"/>
              </a:solidFill>
            </a:rPr>
            <a:t>esult</a:t>
          </a:r>
          <a:r>
            <a:rPr lang="sr-Latn-RS" b="0" i="0" baseline="0" dirty="0">
              <a:solidFill>
                <a:schemeClr val="tx1"/>
              </a:solidFill>
            </a:rPr>
            <a:t>,</a:t>
          </a:r>
          <a:r>
            <a:rPr lang="en-US" b="0" i="0" baseline="0" dirty="0">
              <a:solidFill>
                <a:schemeClr val="tx1"/>
              </a:solidFill>
            </a:rPr>
            <a:t> young families and first-time buyers </a:t>
          </a:r>
          <a:r>
            <a:rPr lang="sr-Latn-RS" b="0" i="0" baseline="0" dirty="0">
              <a:solidFill>
                <a:schemeClr val="tx1"/>
              </a:solidFill>
            </a:rPr>
            <a:t>have </a:t>
          </a:r>
          <a:r>
            <a:rPr lang="en-US" b="0" i="0" baseline="0" dirty="0">
              <a:solidFill>
                <a:schemeClr val="tx1"/>
              </a:solidFill>
            </a:rPr>
            <a:t>limited housing options</a:t>
          </a:r>
          <a:endParaRPr lang="sr-Latn-RS" dirty="0">
            <a:solidFill>
              <a:schemeClr val="tx1"/>
            </a:solidFill>
          </a:endParaRPr>
        </a:p>
      </dgm:t>
    </dgm:pt>
    <dgm:pt modelId="{B3CCF046-DE2E-450E-BB21-6B45F498F9BC}" type="parTrans" cxnId="{DEF37E9F-0AEA-49B6-80DD-1CD341B1D422}">
      <dgm:prSet/>
      <dgm:spPr/>
      <dgm:t>
        <a:bodyPr/>
        <a:lstStyle/>
        <a:p>
          <a:endParaRPr lang="en-US"/>
        </a:p>
      </dgm:t>
    </dgm:pt>
    <dgm:pt modelId="{7E513932-6BB0-4C4B-A722-FBFB14AEBA89}" type="sibTrans" cxnId="{DEF37E9F-0AEA-49B6-80DD-1CD341B1D422}">
      <dgm:prSet/>
      <dgm:spPr/>
      <dgm:t>
        <a:bodyPr/>
        <a:lstStyle/>
        <a:p>
          <a:endParaRPr lang="en-US"/>
        </a:p>
      </dgm:t>
    </dgm:pt>
    <dgm:pt modelId="{ABB707EC-3E05-4E69-83EC-4AD6D6CC9530}" type="pres">
      <dgm:prSet presAssocID="{F776849A-087B-496A-9C95-64970BBC12F4}" presName="linearFlow" presStyleCnt="0">
        <dgm:presLayoutVars>
          <dgm:dir/>
          <dgm:resizeHandles val="exact"/>
        </dgm:presLayoutVars>
      </dgm:prSet>
      <dgm:spPr/>
    </dgm:pt>
    <dgm:pt modelId="{FFFFDCC4-0AD4-45C2-9A96-2CE16E1F6480}" type="pres">
      <dgm:prSet presAssocID="{1A64DF94-92F1-4F8B-9B99-CD5D309C7176}" presName="composite" presStyleCnt="0"/>
      <dgm:spPr/>
    </dgm:pt>
    <dgm:pt modelId="{2F35BB53-A04C-4623-8C1A-36CB0CD5C3EC}" type="pres">
      <dgm:prSet presAssocID="{1A64DF94-92F1-4F8B-9B99-CD5D309C7176}" presName="imgShp" presStyleLbl="fgImgPlace1" presStyleIdx="0" presStyleCnt="5" custScaleX="120028" custScaleY="118983" custLinFactNeighborX="-6388" custLinFactNeighborY="7000"/>
      <dgm:spPr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BEC9B76-D604-4C30-A2D5-D6C200930CAB}" type="pres">
      <dgm:prSet presAssocID="{1A64DF94-92F1-4F8B-9B99-CD5D309C7176}" presName="txShp" presStyleLbl="node1" presStyleIdx="0" presStyleCnt="5">
        <dgm:presLayoutVars>
          <dgm:bulletEnabled val="1"/>
        </dgm:presLayoutVars>
      </dgm:prSet>
      <dgm:spPr/>
    </dgm:pt>
    <dgm:pt modelId="{F1D09671-B3F4-4A91-941D-C73EADC3D443}" type="pres">
      <dgm:prSet presAssocID="{D1B56AA4-C75B-47E0-B5EE-46DCA6574BEE}" presName="spacing" presStyleCnt="0"/>
      <dgm:spPr/>
    </dgm:pt>
    <dgm:pt modelId="{A807CBF2-64A6-40C5-927C-B833CE9F1785}" type="pres">
      <dgm:prSet presAssocID="{644815F3-53D3-40C5-A489-CCF05A83AF5F}" presName="composite" presStyleCnt="0"/>
      <dgm:spPr/>
    </dgm:pt>
    <dgm:pt modelId="{596784CC-3451-4885-BD66-042ED1590EBF}" type="pres">
      <dgm:prSet presAssocID="{644815F3-53D3-40C5-A489-CCF05A83AF5F}" presName="imgShp" presStyleLbl="fgImgPlace1" presStyleIdx="1" presStyleCnt="5" custScaleX="118249" custScaleY="132362" custLinFactNeighborX="-4647" custLinFactNeighborY="1486"/>
      <dgm:spPr>
        <a:blipFill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-432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43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8B95652-B221-42A1-BFC0-4563EB8C52F2}" type="pres">
      <dgm:prSet presAssocID="{644815F3-53D3-40C5-A489-CCF05A83AF5F}" presName="txShp" presStyleLbl="node1" presStyleIdx="1" presStyleCnt="5">
        <dgm:presLayoutVars>
          <dgm:bulletEnabled val="1"/>
        </dgm:presLayoutVars>
      </dgm:prSet>
      <dgm:spPr/>
    </dgm:pt>
    <dgm:pt modelId="{505B6A75-52FD-4BD7-90E1-1C20DC96155B}" type="pres">
      <dgm:prSet presAssocID="{4764356C-B050-453F-9D55-A008A8F7B41B}" presName="spacing" presStyleCnt="0"/>
      <dgm:spPr/>
    </dgm:pt>
    <dgm:pt modelId="{013900FF-0952-41DE-A41C-A1C7712047BF}" type="pres">
      <dgm:prSet presAssocID="{05C2B4E7-FFD4-4010-AD79-4C1B7FD132BB}" presName="composite" presStyleCnt="0"/>
      <dgm:spPr/>
    </dgm:pt>
    <dgm:pt modelId="{83E29F96-59AF-423F-9B23-D877A7CF7C50}" type="pres">
      <dgm:prSet presAssocID="{05C2B4E7-FFD4-4010-AD79-4C1B7FD132BB}" presName="imgShp" presStyleLbl="fgImgPlace1" presStyleIdx="2" presStyleCnt="5" custScaleX="115634" custScaleY="106467" custLinFactNeighborY="-6007"/>
      <dgm:spPr>
        <a:blipFill>
          <a:blip xmlns:r="http://schemas.openxmlformats.org/officeDocument/2006/relationships" r:embed="rId3">
            <a:duotone>
              <a:schemeClr val="accent3">
                <a:hueOff val="0"/>
                <a:satOff val="0"/>
                <a:lumOff val="-864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86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0D7FF89-0FE4-4894-B9F8-373C9089C4CB}" type="pres">
      <dgm:prSet presAssocID="{05C2B4E7-FFD4-4010-AD79-4C1B7FD132BB}" presName="txShp" presStyleLbl="node1" presStyleIdx="2" presStyleCnt="5" custLinFactNeighborX="422" custLinFactNeighborY="-1537">
        <dgm:presLayoutVars>
          <dgm:bulletEnabled val="1"/>
        </dgm:presLayoutVars>
      </dgm:prSet>
      <dgm:spPr/>
    </dgm:pt>
    <dgm:pt modelId="{7AD71431-15BA-40DF-B2BA-D6380604E3F9}" type="pres">
      <dgm:prSet presAssocID="{C4BAFBBF-F5C7-4171-B716-A0CAD6241769}" presName="spacing" presStyleCnt="0"/>
      <dgm:spPr/>
    </dgm:pt>
    <dgm:pt modelId="{DBB6BF68-1CAB-4C28-9456-B9FEB5616A07}" type="pres">
      <dgm:prSet presAssocID="{2C6D34ED-F51D-42AD-9810-F8D251A5DDFD}" presName="composite" presStyleCnt="0"/>
      <dgm:spPr/>
    </dgm:pt>
    <dgm:pt modelId="{9D854FCE-6035-4F2B-9575-551F2B848610}" type="pres">
      <dgm:prSet presAssocID="{2C6D34ED-F51D-42AD-9810-F8D251A5DDFD}" presName="imgShp" presStyleLbl="fgImgPlace1" presStyleIdx="3" presStyleCnt="5" custScaleX="99984" custScaleY="101135"/>
      <dgm:spPr>
        <a:blipFill>
          <a:blip xmlns:r="http://schemas.openxmlformats.org/officeDocument/2006/relationships" r:embed="rId4">
            <a:duotone>
              <a:schemeClr val="accent3">
                <a:hueOff val="0"/>
                <a:satOff val="0"/>
                <a:lumOff val="-1296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1296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E5A2BD6-5546-4908-A1DA-53AEC245BE8C}" type="pres">
      <dgm:prSet presAssocID="{2C6D34ED-F51D-42AD-9810-F8D251A5DDFD}" presName="txShp" presStyleLbl="node1" presStyleIdx="3" presStyleCnt="5">
        <dgm:presLayoutVars>
          <dgm:bulletEnabled val="1"/>
        </dgm:presLayoutVars>
      </dgm:prSet>
      <dgm:spPr/>
    </dgm:pt>
    <dgm:pt modelId="{800E66F6-44D2-49EA-8936-590F864D0EA8}" type="pres">
      <dgm:prSet presAssocID="{0616E38A-27B0-4C7D-910E-3FEEBDE46970}" presName="spacing" presStyleCnt="0"/>
      <dgm:spPr/>
    </dgm:pt>
    <dgm:pt modelId="{6311546A-E5A4-4DDB-ADA4-3D594D39DC1E}" type="pres">
      <dgm:prSet presAssocID="{CA898212-5628-4FF5-AECF-7D481F6E3DAA}" presName="composite" presStyleCnt="0"/>
      <dgm:spPr/>
    </dgm:pt>
    <dgm:pt modelId="{E8FF43A5-CC09-40A8-882E-83E1D6D74E4A}" type="pres">
      <dgm:prSet presAssocID="{CA898212-5628-4FF5-AECF-7D481F6E3DAA}" presName="imgShp" presStyleLbl="fgImgPlace1" presStyleIdx="4" presStyleCnt="5" custScaleY="101271" custLinFactNeighborX="148" custLinFactNeighborY="-3364"/>
      <dgm:spPr>
        <a:blipFill>
          <a:blip xmlns:r="http://schemas.openxmlformats.org/officeDocument/2006/relationships" r:embed="rId6" cstate="print">
            <a:duotone>
              <a:schemeClr val="accent3">
                <a:hueOff val="0"/>
                <a:satOff val="0"/>
                <a:lumOff val="-1728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1728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F62CEBC4-B3A3-4468-8583-BFD25F8D0A59}" type="pres">
      <dgm:prSet presAssocID="{CA898212-5628-4FF5-AECF-7D481F6E3DAA}" presName="txShp" presStyleLbl="node1" presStyleIdx="4" presStyleCnt="5">
        <dgm:presLayoutVars>
          <dgm:bulletEnabled val="1"/>
        </dgm:presLayoutVars>
      </dgm:prSet>
      <dgm:spPr/>
    </dgm:pt>
  </dgm:ptLst>
  <dgm:cxnLst>
    <dgm:cxn modelId="{A93D7D02-5429-4239-80EE-7110BDC2465C}" srcId="{F776849A-087B-496A-9C95-64970BBC12F4}" destId="{2C6D34ED-F51D-42AD-9810-F8D251A5DDFD}" srcOrd="3" destOrd="0" parTransId="{D6DD1706-E9A7-4A0F-914A-DA084AC49FB3}" sibTransId="{0616E38A-27B0-4C7D-910E-3FEEBDE46970}"/>
    <dgm:cxn modelId="{7AD2120B-30EB-4860-888D-AF652A66AFE7}" type="presOf" srcId="{644815F3-53D3-40C5-A489-CCF05A83AF5F}" destId="{48B95652-B221-42A1-BFC0-4563EB8C52F2}" srcOrd="0" destOrd="0" presId="urn:microsoft.com/office/officeart/2005/8/layout/vList3"/>
    <dgm:cxn modelId="{2308CC71-D9F6-44A4-8129-4193EEA43B90}" type="presOf" srcId="{F776849A-087B-496A-9C95-64970BBC12F4}" destId="{ABB707EC-3E05-4E69-83EC-4AD6D6CC9530}" srcOrd="0" destOrd="0" presId="urn:microsoft.com/office/officeart/2005/8/layout/vList3"/>
    <dgm:cxn modelId="{297C7F89-021E-4E39-B3F9-9E2A406EB927}" type="presOf" srcId="{1A64DF94-92F1-4F8B-9B99-CD5D309C7176}" destId="{BBEC9B76-D604-4C30-A2D5-D6C200930CAB}" srcOrd="0" destOrd="0" presId="urn:microsoft.com/office/officeart/2005/8/layout/vList3"/>
    <dgm:cxn modelId="{EF54E58B-5124-4DBE-88FB-1E50833E2A9B}" type="presOf" srcId="{2C6D34ED-F51D-42AD-9810-F8D251A5DDFD}" destId="{5E5A2BD6-5546-4908-A1DA-53AEC245BE8C}" srcOrd="0" destOrd="0" presId="urn:microsoft.com/office/officeart/2005/8/layout/vList3"/>
    <dgm:cxn modelId="{EB971D9E-F966-43DF-94A0-02BDEEFE8343}" type="presOf" srcId="{CA898212-5628-4FF5-AECF-7D481F6E3DAA}" destId="{F62CEBC4-B3A3-4468-8583-BFD25F8D0A59}" srcOrd="0" destOrd="0" presId="urn:microsoft.com/office/officeart/2005/8/layout/vList3"/>
    <dgm:cxn modelId="{DEF37E9F-0AEA-49B6-80DD-1CD341B1D422}" srcId="{F776849A-087B-496A-9C95-64970BBC12F4}" destId="{CA898212-5628-4FF5-AECF-7D481F6E3DAA}" srcOrd="4" destOrd="0" parTransId="{B3CCF046-DE2E-450E-BB21-6B45F498F9BC}" sibTransId="{7E513932-6BB0-4C4B-A722-FBFB14AEBA89}"/>
    <dgm:cxn modelId="{16A2CBAA-0AB1-4475-B5B2-3977ADBD7528}" srcId="{F776849A-087B-496A-9C95-64970BBC12F4}" destId="{1A64DF94-92F1-4F8B-9B99-CD5D309C7176}" srcOrd="0" destOrd="0" parTransId="{4FA34D76-1CB7-42D2-8B88-47E3CE9A6855}" sibTransId="{D1B56AA4-C75B-47E0-B5EE-46DCA6574BEE}"/>
    <dgm:cxn modelId="{819E63B4-2CD6-4DDA-8412-60E7CAA38C32}" srcId="{F776849A-087B-496A-9C95-64970BBC12F4}" destId="{644815F3-53D3-40C5-A489-CCF05A83AF5F}" srcOrd="1" destOrd="0" parTransId="{D2704D8C-BBD5-450E-BBF6-AFB9143D63D6}" sibTransId="{4764356C-B050-453F-9D55-A008A8F7B41B}"/>
    <dgm:cxn modelId="{B8362BB8-A60C-47F4-B940-BA2F8CD80F8C}" type="presOf" srcId="{05C2B4E7-FFD4-4010-AD79-4C1B7FD132BB}" destId="{20D7FF89-0FE4-4894-B9F8-373C9089C4CB}" srcOrd="0" destOrd="0" presId="urn:microsoft.com/office/officeart/2005/8/layout/vList3"/>
    <dgm:cxn modelId="{637C4AC1-AAE1-4349-A733-88AF6B634823}" srcId="{F776849A-087B-496A-9C95-64970BBC12F4}" destId="{05C2B4E7-FFD4-4010-AD79-4C1B7FD132BB}" srcOrd="2" destOrd="0" parTransId="{8F03266C-99E6-4F9E-B5E0-B65CCED9B164}" sibTransId="{C4BAFBBF-F5C7-4171-B716-A0CAD6241769}"/>
    <dgm:cxn modelId="{5A7FA7B2-2BC5-48E4-8368-33AF7641641C}" type="presParOf" srcId="{ABB707EC-3E05-4E69-83EC-4AD6D6CC9530}" destId="{FFFFDCC4-0AD4-45C2-9A96-2CE16E1F6480}" srcOrd="0" destOrd="0" presId="urn:microsoft.com/office/officeart/2005/8/layout/vList3"/>
    <dgm:cxn modelId="{6FD2EB8F-A1EF-4C1B-8AC9-2FA812B50F80}" type="presParOf" srcId="{FFFFDCC4-0AD4-45C2-9A96-2CE16E1F6480}" destId="{2F35BB53-A04C-4623-8C1A-36CB0CD5C3EC}" srcOrd="0" destOrd="0" presId="urn:microsoft.com/office/officeart/2005/8/layout/vList3"/>
    <dgm:cxn modelId="{292D6195-65ED-40D6-A114-7D4BDE0E92B7}" type="presParOf" srcId="{FFFFDCC4-0AD4-45C2-9A96-2CE16E1F6480}" destId="{BBEC9B76-D604-4C30-A2D5-D6C200930CAB}" srcOrd="1" destOrd="0" presId="urn:microsoft.com/office/officeart/2005/8/layout/vList3"/>
    <dgm:cxn modelId="{A4AD81AD-F9CE-4550-864D-6C5138E13290}" type="presParOf" srcId="{ABB707EC-3E05-4E69-83EC-4AD6D6CC9530}" destId="{F1D09671-B3F4-4A91-941D-C73EADC3D443}" srcOrd="1" destOrd="0" presId="urn:microsoft.com/office/officeart/2005/8/layout/vList3"/>
    <dgm:cxn modelId="{AB6DECC2-E145-4D08-B9FD-9BA8EEFAA620}" type="presParOf" srcId="{ABB707EC-3E05-4E69-83EC-4AD6D6CC9530}" destId="{A807CBF2-64A6-40C5-927C-B833CE9F1785}" srcOrd="2" destOrd="0" presId="urn:microsoft.com/office/officeart/2005/8/layout/vList3"/>
    <dgm:cxn modelId="{865D0489-F45A-4545-9660-46CC2990CE85}" type="presParOf" srcId="{A807CBF2-64A6-40C5-927C-B833CE9F1785}" destId="{596784CC-3451-4885-BD66-042ED1590EBF}" srcOrd="0" destOrd="0" presId="urn:microsoft.com/office/officeart/2005/8/layout/vList3"/>
    <dgm:cxn modelId="{318B65BB-AA2E-4135-8611-A32E55E12E4F}" type="presParOf" srcId="{A807CBF2-64A6-40C5-927C-B833CE9F1785}" destId="{48B95652-B221-42A1-BFC0-4563EB8C52F2}" srcOrd="1" destOrd="0" presId="urn:microsoft.com/office/officeart/2005/8/layout/vList3"/>
    <dgm:cxn modelId="{F6491A34-C2CE-432B-8BB9-9B0EEB1C7812}" type="presParOf" srcId="{ABB707EC-3E05-4E69-83EC-4AD6D6CC9530}" destId="{505B6A75-52FD-4BD7-90E1-1C20DC96155B}" srcOrd="3" destOrd="0" presId="urn:microsoft.com/office/officeart/2005/8/layout/vList3"/>
    <dgm:cxn modelId="{F7C45A73-5563-402A-8038-5878BF0048AD}" type="presParOf" srcId="{ABB707EC-3E05-4E69-83EC-4AD6D6CC9530}" destId="{013900FF-0952-41DE-A41C-A1C7712047BF}" srcOrd="4" destOrd="0" presId="urn:microsoft.com/office/officeart/2005/8/layout/vList3"/>
    <dgm:cxn modelId="{9FAB9CD2-FCDA-4074-AF16-1524FAA54451}" type="presParOf" srcId="{013900FF-0952-41DE-A41C-A1C7712047BF}" destId="{83E29F96-59AF-423F-9B23-D877A7CF7C50}" srcOrd="0" destOrd="0" presId="urn:microsoft.com/office/officeart/2005/8/layout/vList3"/>
    <dgm:cxn modelId="{CBC715D1-71A5-417F-B4A7-B601214DDA14}" type="presParOf" srcId="{013900FF-0952-41DE-A41C-A1C7712047BF}" destId="{20D7FF89-0FE4-4894-B9F8-373C9089C4CB}" srcOrd="1" destOrd="0" presId="urn:microsoft.com/office/officeart/2005/8/layout/vList3"/>
    <dgm:cxn modelId="{C79D37A6-9282-4117-9C92-22D5044AC17D}" type="presParOf" srcId="{ABB707EC-3E05-4E69-83EC-4AD6D6CC9530}" destId="{7AD71431-15BA-40DF-B2BA-D6380604E3F9}" srcOrd="5" destOrd="0" presId="urn:microsoft.com/office/officeart/2005/8/layout/vList3"/>
    <dgm:cxn modelId="{1283411C-F98E-4618-B52E-5736C45CFF03}" type="presParOf" srcId="{ABB707EC-3E05-4E69-83EC-4AD6D6CC9530}" destId="{DBB6BF68-1CAB-4C28-9456-B9FEB5616A07}" srcOrd="6" destOrd="0" presId="urn:microsoft.com/office/officeart/2005/8/layout/vList3"/>
    <dgm:cxn modelId="{A8F97920-549A-4B4B-B38A-F978CE95E963}" type="presParOf" srcId="{DBB6BF68-1CAB-4C28-9456-B9FEB5616A07}" destId="{9D854FCE-6035-4F2B-9575-551F2B848610}" srcOrd="0" destOrd="0" presId="urn:microsoft.com/office/officeart/2005/8/layout/vList3"/>
    <dgm:cxn modelId="{3D10F047-A28D-49A9-BA6B-6B1C2D31A48D}" type="presParOf" srcId="{DBB6BF68-1CAB-4C28-9456-B9FEB5616A07}" destId="{5E5A2BD6-5546-4908-A1DA-53AEC245BE8C}" srcOrd="1" destOrd="0" presId="urn:microsoft.com/office/officeart/2005/8/layout/vList3"/>
    <dgm:cxn modelId="{683089FD-CCCE-4C97-BD90-A24C573EF446}" type="presParOf" srcId="{ABB707EC-3E05-4E69-83EC-4AD6D6CC9530}" destId="{800E66F6-44D2-49EA-8936-590F864D0EA8}" srcOrd="7" destOrd="0" presId="urn:microsoft.com/office/officeart/2005/8/layout/vList3"/>
    <dgm:cxn modelId="{56CB5BC3-4CBD-48E5-9A6F-0C10EE858666}" type="presParOf" srcId="{ABB707EC-3E05-4E69-83EC-4AD6D6CC9530}" destId="{6311546A-E5A4-4DDB-ADA4-3D594D39DC1E}" srcOrd="8" destOrd="0" presId="urn:microsoft.com/office/officeart/2005/8/layout/vList3"/>
    <dgm:cxn modelId="{50B55A5B-C528-4566-B51A-F79F6F6935B5}" type="presParOf" srcId="{6311546A-E5A4-4DDB-ADA4-3D594D39DC1E}" destId="{E8FF43A5-CC09-40A8-882E-83E1D6D74E4A}" srcOrd="0" destOrd="0" presId="urn:microsoft.com/office/officeart/2005/8/layout/vList3"/>
    <dgm:cxn modelId="{024325F7-5800-41D8-9B61-0EB459EC9916}" type="presParOf" srcId="{6311546A-E5A4-4DDB-ADA4-3D594D39DC1E}" destId="{F62CEBC4-B3A3-4468-8583-BFD25F8D0A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D7D161-96F6-4B40-9D35-F520EB365F23}" type="doc">
      <dgm:prSet loTypeId="urn:microsoft.com/office/officeart/2005/8/layout/venn3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1C55B1B-2891-445F-BA74-295C8EA80AA0}">
      <dgm:prSet custT="1"/>
      <dgm:spPr/>
      <dgm:t>
        <a:bodyPr/>
        <a:lstStyle/>
        <a:p>
          <a:pPr rtl="0"/>
          <a:r>
            <a:rPr lang="sr-Latn-RS" sz="1400" b="0" i="0" baseline="0">
              <a:latin typeface="Roboto" panose="02000000000000000000" pitchFamily="2" charset="0"/>
              <a:ea typeface="Roboto" panose="02000000000000000000" pitchFamily="2" charset="0"/>
            </a:rPr>
            <a:t>Slovenia needs 50,000 rental units</a:t>
          </a:r>
          <a:endParaRPr lang="sr-Latn-RS" sz="14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F921DED-8874-4DD0-8FEF-DED299EFA89A}" type="parTrans" cxnId="{5ADAF6FF-E674-4B09-B678-F9D407E5A324}">
      <dgm:prSet/>
      <dgm:spPr/>
      <dgm:t>
        <a:bodyPr/>
        <a:lstStyle/>
        <a:p>
          <a:endParaRPr lang="en-US"/>
        </a:p>
      </dgm:t>
    </dgm:pt>
    <dgm:pt modelId="{1B1A141B-8E07-4F6B-AE39-E6F3D750F77E}" type="sibTrans" cxnId="{5ADAF6FF-E674-4B09-B678-F9D407E5A324}">
      <dgm:prSet/>
      <dgm:spPr/>
      <dgm:t>
        <a:bodyPr/>
        <a:lstStyle/>
        <a:p>
          <a:endParaRPr lang="en-US"/>
        </a:p>
      </dgm:t>
    </dgm:pt>
    <dgm:pt modelId="{15842409-C950-42DD-B198-3BCB75E73065}">
      <dgm:prSet custT="1"/>
      <dgm:spPr/>
      <dgm:t>
        <a:bodyPr/>
        <a:lstStyle/>
        <a:p>
          <a:pPr rtl="0"/>
          <a:r>
            <a:rPr lang="sr-Latn-RS" sz="1400" b="0" i="0" baseline="0"/>
            <a:t>Has a </a:t>
          </a:r>
          <a:r>
            <a:rPr lang="sr-Latn-RS" sz="1400" b="0" i="0" baseline="0">
              <a:latin typeface="Roboto" panose="02000000000000000000" pitchFamily="2" charset="0"/>
              <a:ea typeface="Roboto" panose="02000000000000000000" pitchFamily="2" charset="0"/>
            </a:rPr>
            <a:t>4.7</a:t>
          </a:r>
          <a:r>
            <a:rPr lang="sr-Latn-RS" sz="1400" b="0" i="0" baseline="0"/>
            <a:t> billion euros investment housing gap</a:t>
          </a:r>
          <a:endParaRPr lang="sr-Latn-RS" sz="1400" dirty="0"/>
        </a:p>
      </dgm:t>
    </dgm:pt>
    <dgm:pt modelId="{40922B15-6A41-4F78-A24B-13AB3F2F8A6A}" type="parTrans" cxnId="{6F245182-3C9F-4DE5-81D8-C7BF34D97498}">
      <dgm:prSet/>
      <dgm:spPr/>
      <dgm:t>
        <a:bodyPr/>
        <a:lstStyle/>
        <a:p>
          <a:endParaRPr lang="en-US"/>
        </a:p>
      </dgm:t>
    </dgm:pt>
    <dgm:pt modelId="{A36EA878-239F-4392-9D02-0027509E1214}" type="sibTrans" cxnId="{6F245182-3C9F-4DE5-81D8-C7BF34D97498}">
      <dgm:prSet/>
      <dgm:spPr/>
      <dgm:t>
        <a:bodyPr/>
        <a:lstStyle/>
        <a:p>
          <a:endParaRPr lang="en-US"/>
        </a:p>
      </dgm:t>
    </dgm:pt>
    <dgm:pt modelId="{BA2AA736-DA0F-42E7-9E66-630D339A3117}">
      <dgm:prSet custT="1"/>
      <dgm:spPr/>
      <dgm:t>
        <a:bodyPr/>
        <a:lstStyle/>
        <a:p>
          <a:pPr rtl="0"/>
          <a:r>
            <a:rPr lang="sr-Latn-RS" sz="1300" b="0" i="0" baseline="0">
              <a:latin typeface="Roboto" panose="02000000000000000000" pitchFamily="2" charset="0"/>
              <a:ea typeface="Roboto" panose="02000000000000000000" pitchFamily="2" charset="0"/>
            </a:rPr>
            <a:t>Needs 3200 student housing units at an investment of 77.5 million euros</a:t>
          </a:r>
          <a:endParaRPr lang="sr-Latn-RS" sz="13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C788080-FDA6-4BDF-9936-00393843DAA9}" type="parTrans" cxnId="{00A0AA78-12C9-483E-8373-B3BEBBB17721}">
      <dgm:prSet/>
      <dgm:spPr/>
      <dgm:t>
        <a:bodyPr/>
        <a:lstStyle/>
        <a:p>
          <a:endParaRPr lang="en-US"/>
        </a:p>
      </dgm:t>
    </dgm:pt>
    <dgm:pt modelId="{C14C6336-C63A-4E46-A9BF-718DF8DA36D7}" type="sibTrans" cxnId="{00A0AA78-12C9-483E-8373-B3BEBBB17721}">
      <dgm:prSet/>
      <dgm:spPr/>
      <dgm:t>
        <a:bodyPr/>
        <a:lstStyle/>
        <a:p>
          <a:endParaRPr lang="en-US"/>
        </a:p>
      </dgm:t>
    </dgm:pt>
    <dgm:pt modelId="{C287A340-4BB7-44AF-ADF1-794E70CAD85F}">
      <dgm:prSet custT="1"/>
      <dgm:spPr/>
      <dgm:t>
        <a:bodyPr/>
        <a:lstStyle/>
        <a:p>
          <a:pPr rtl="0"/>
          <a:r>
            <a:rPr lang="sr-Latn-RS" sz="1400" b="0" i="0" baseline="0">
              <a:latin typeface="Roboto" panose="02000000000000000000" pitchFamily="2" charset="0"/>
              <a:ea typeface="Roboto" panose="02000000000000000000" pitchFamily="2" charset="0"/>
            </a:rPr>
            <a:t>Available housing units is 400 per 1000 habitants</a:t>
          </a:r>
          <a:endParaRPr lang="sr-Latn-RS" sz="14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FDD1F20-AD93-4670-846C-FBC266182E17}" type="parTrans" cxnId="{1C46F3AB-1D8B-4894-BBB8-CD3A3ABA474C}">
      <dgm:prSet/>
      <dgm:spPr/>
      <dgm:t>
        <a:bodyPr/>
        <a:lstStyle/>
        <a:p>
          <a:endParaRPr lang="en-US"/>
        </a:p>
      </dgm:t>
    </dgm:pt>
    <dgm:pt modelId="{0CAACAF3-E2A2-4B16-8AFC-1A3E8C175B4D}" type="sibTrans" cxnId="{1C46F3AB-1D8B-4894-BBB8-CD3A3ABA474C}">
      <dgm:prSet/>
      <dgm:spPr/>
      <dgm:t>
        <a:bodyPr/>
        <a:lstStyle/>
        <a:p>
          <a:endParaRPr lang="en-US"/>
        </a:p>
      </dgm:t>
    </dgm:pt>
    <dgm:pt modelId="{CD42B64C-DF8A-4EED-BF01-5F3F9E6BD1BC}">
      <dgm:prSet custT="1"/>
      <dgm:spPr/>
      <dgm:t>
        <a:bodyPr/>
        <a:lstStyle/>
        <a:p>
          <a:pPr rtl="0"/>
          <a:r>
            <a:rPr lang="sr-Latn-RS" sz="1400" b="0" i="0" baseline="0">
              <a:latin typeface="Roboto" panose="02000000000000000000" pitchFamily="2" charset="0"/>
              <a:ea typeface="Roboto" panose="02000000000000000000" pitchFamily="2" charset="0"/>
            </a:rPr>
            <a:t>Since 2015 a 70% price increase for price of housing</a:t>
          </a:r>
          <a:endParaRPr lang="sr-Latn-RS" sz="14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F1A2AB1-EE95-4732-BEFF-828B9526E328}" type="parTrans" cxnId="{CBCEB345-12E9-4DE5-824D-5D6488773B41}">
      <dgm:prSet/>
      <dgm:spPr/>
      <dgm:t>
        <a:bodyPr/>
        <a:lstStyle/>
        <a:p>
          <a:endParaRPr lang="en-US"/>
        </a:p>
      </dgm:t>
    </dgm:pt>
    <dgm:pt modelId="{0177069C-9D90-41FF-9A25-B92F453B9960}" type="sibTrans" cxnId="{CBCEB345-12E9-4DE5-824D-5D6488773B41}">
      <dgm:prSet/>
      <dgm:spPr/>
      <dgm:t>
        <a:bodyPr/>
        <a:lstStyle/>
        <a:p>
          <a:endParaRPr lang="en-US"/>
        </a:p>
      </dgm:t>
    </dgm:pt>
    <dgm:pt modelId="{518EF9A9-635D-428A-B97A-F5BF1B2F8852}">
      <dgm:prSet custT="1"/>
      <dgm:spPr/>
      <dgm:t>
        <a:bodyPr/>
        <a:lstStyle/>
        <a:p>
          <a:pPr rtl="0"/>
          <a:r>
            <a:rPr lang="sr-Latn-RS" sz="2400" b="0" i="0" baseline="0" dirty="0">
              <a:solidFill>
                <a:srgbClr val="9E1B33"/>
              </a:solidFill>
              <a:latin typeface="Roboto" panose="02000000000000000000" pitchFamily="2" charset="0"/>
              <a:ea typeface="Roboto" panose="02000000000000000000" pitchFamily="2" charset="0"/>
            </a:rPr>
            <a:t>Numbers</a:t>
          </a:r>
          <a:endParaRPr lang="sr-Latn-RS" sz="2400" dirty="0">
            <a:solidFill>
              <a:srgbClr val="9E1B33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EF9DFF4-82EB-41CB-835D-6F096D4C5D92}" type="sibTrans" cxnId="{DF7C1738-5216-439D-A940-0F98EAD4A4B8}">
      <dgm:prSet/>
      <dgm:spPr/>
      <dgm:t>
        <a:bodyPr/>
        <a:lstStyle/>
        <a:p>
          <a:endParaRPr lang="en-US"/>
        </a:p>
      </dgm:t>
    </dgm:pt>
    <dgm:pt modelId="{6F1C3140-0955-404F-B0B4-87C3F210128D}" type="parTrans" cxnId="{DF7C1738-5216-439D-A940-0F98EAD4A4B8}">
      <dgm:prSet/>
      <dgm:spPr/>
      <dgm:t>
        <a:bodyPr/>
        <a:lstStyle/>
        <a:p>
          <a:endParaRPr lang="en-US"/>
        </a:p>
      </dgm:t>
    </dgm:pt>
    <dgm:pt modelId="{2946F542-FABB-4E53-BBD6-14FB104DBDD9}" type="pres">
      <dgm:prSet presAssocID="{26D7D161-96F6-4B40-9D35-F520EB365F23}" presName="Name0" presStyleCnt="0">
        <dgm:presLayoutVars>
          <dgm:dir/>
          <dgm:resizeHandles val="exact"/>
        </dgm:presLayoutVars>
      </dgm:prSet>
      <dgm:spPr/>
    </dgm:pt>
    <dgm:pt modelId="{14469501-0562-48C2-86EA-2D459D7533CC}" type="pres">
      <dgm:prSet presAssocID="{518EF9A9-635D-428A-B97A-F5BF1B2F8852}" presName="Name5" presStyleLbl="vennNode1" presStyleIdx="0" presStyleCnt="6">
        <dgm:presLayoutVars>
          <dgm:bulletEnabled val="1"/>
        </dgm:presLayoutVars>
      </dgm:prSet>
      <dgm:spPr/>
    </dgm:pt>
    <dgm:pt modelId="{BB8B6FF6-BA8F-47B7-BC7D-CAF924495733}" type="pres">
      <dgm:prSet presAssocID="{AEF9DFF4-82EB-41CB-835D-6F096D4C5D92}" presName="space" presStyleCnt="0"/>
      <dgm:spPr/>
    </dgm:pt>
    <dgm:pt modelId="{389B0EC2-9845-4490-8053-057C3DD06949}" type="pres">
      <dgm:prSet presAssocID="{61C55B1B-2891-445F-BA74-295C8EA80AA0}" presName="Name5" presStyleLbl="vennNode1" presStyleIdx="1" presStyleCnt="6">
        <dgm:presLayoutVars>
          <dgm:bulletEnabled val="1"/>
        </dgm:presLayoutVars>
      </dgm:prSet>
      <dgm:spPr/>
    </dgm:pt>
    <dgm:pt modelId="{0F894035-56AB-4A43-836F-24867254F46F}" type="pres">
      <dgm:prSet presAssocID="{1B1A141B-8E07-4F6B-AE39-E6F3D750F77E}" presName="space" presStyleCnt="0"/>
      <dgm:spPr/>
    </dgm:pt>
    <dgm:pt modelId="{CD9D4AA7-9EED-46E9-8393-F1879D115921}" type="pres">
      <dgm:prSet presAssocID="{15842409-C950-42DD-B198-3BCB75E73065}" presName="Name5" presStyleLbl="vennNode1" presStyleIdx="2" presStyleCnt="6">
        <dgm:presLayoutVars>
          <dgm:bulletEnabled val="1"/>
        </dgm:presLayoutVars>
      </dgm:prSet>
      <dgm:spPr/>
    </dgm:pt>
    <dgm:pt modelId="{FB51F107-2165-4EEE-A8A0-8A8161A559B5}" type="pres">
      <dgm:prSet presAssocID="{A36EA878-239F-4392-9D02-0027509E1214}" presName="space" presStyleCnt="0"/>
      <dgm:spPr/>
    </dgm:pt>
    <dgm:pt modelId="{02F5A86C-6F16-4AE9-8BD0-86894D5F361A}" type="pres">
      <dgm:prSet presAssocID="{BA2AA736-DA0F-42E7-9E66-630D339A3117}" presName="Name5" presStyleLbl="vennNode1" presStyleIdx="3" presStyleCnt="6">
        <dgm:presLayoutVars>
          <dgm:bulletEnabled val="1"/>
        </dgm:presLayoutVars>
      </dgm:prSet>
      <dgm:spPr/>
    </dgm:pt>
    <dgm:pt modelId="{CB8B8904-3D32-4142-BAC3-319D53AF55E0}" type="pres">
      <dgm:prSet presAssocID="{C14C6336-C63A-4E46-A9BF-718DF8DA36D7}" presName="space" presStyleCnt="0"/>
      <dgm:spPr/>
    </dgm:pt>
    <dgm:pt modelId="{D8AF1E60-E996-479E-AD84-7687BEB600C7}" type="pres">
      <dgm:prSet presAssocID="{C287A340-4BB7-44AF-ADF1-794E70CAD85F}" presName="Name5" presStyleLbl="vennNode1" presStyleIdx="4" presStyleCnt="6">
        <dgm:presLayoutVars>
          <dgm:bulletEnabled val="1"/>
        </dgm:presLayoutVars>
      </dgm:prSet>
      <dgm:spPr/>
    </dgm:pt>
    <dgm:pt modelId="{4E91DD59-B8AA-43C6-8A0D-1F4754BE8AFF}" type="pres">
      <dgm:prSet presAssocID="{0CAACAF3-E2A2-4B16-8AFC-1A3E8C175B4D}" presName="space" presStyleCnt="0"/>
      <dgm:spPr/>
    </dgm:pt>
    <dgm:pt modelId="{7F1E2A92-A896-4B93-B3BF-B298E50761A2}" type="pres">
      <dgm:prSet presAssocID="{CD42B64C-DF8A-4EED-BF01-5F3F9E6BD1BC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41FC0B2B-ECAC-46C2-A353-3A905E26F9B7}" type="presOf" srcId="{BA2AA736-DA0F-42E7-9E66-630D339A3117}" destId="{02F5A86C-6F16-4AE9-8BD0-86894D5F361A}" srcOrd="0" destOrd="0" presId="urn:microsoft.com/office/officeart/2005/8/layout/venn3"/>
    <dgm:cxn modelId="{DF7C1738-5216-439D-A940-0F98EAD4A4B8}" srcId="{26D7D161-96F6-4B40-9D35-F520EB365F23}" destId="{518EF9A9-635D-428A-B97A-F5BF1B2F8852}" srcOrd="0" destOrd="0" parTransId="{6F1C3140-0955-404F-B0B4-87C3F210128D}" sibTransId="{AEF9DFF4-82EB-41CB-835D-6F096D4C5D92}"/>
    <dgm:cxn modelId="{CBCEB345-12E9-4DE5-824D-5D6488773B41}" srcId="{26D7D161-96F6-4B40-9D35-F520EB365F23}" destId="{CD42B64C-DF8A-4EED-BF01-5F3F9E6BD1BC}" srcOrd="5" destOrd="0" parTransId="{0F1A2AB1-EE95-4732-BEFF-828B9526E328}" sibTransId="{0177069C-9D90-41FF-9A25-B92F453B9960}"/>
    <dgm:cxn modelId="{C9849F4B-95BB-49B5-94D1-5CFB8410E8BE}" type="presOf" srcId="{518EF9A9-635D-428A-B97A-F5BF1B2F8852}" destId="{14469501-0562-48C2-86EA-2D459D7533CC}" srcOrd="0" destOrd="0" presId="urn:microsoft.com/office/officeart/2005/8/layout/venn3"/>
    <dgm:cxn modelId="{60A8595C-23D4-480B-9F89-81A2B03441D1}" type="presOf" srcId="{26D7D161-96F6-4B40-9D35-F520EB365F23}" destId="{2946F542-FABB-4E53-BBD6-14FB104DBDD9}" srcOrd="0" destOrd="0" presId="urn:microsoft.com/office/officeart/2005/8/layout/venn3"/>
    <dgm:cxn modelId="{4F71A772-4907-4759-A2E7-BA225815E2F6}" type="presOf" srcId="{61C55B1B-2891-445F-BA74-295C8EA80AA0}" destId="{389B0EC2-9845-4490-8053-057C3DD06949}" srcOrd="0" destOrd="0" presId="urn:microsoft.com/office/officeart/2005/8/layout/venn3"/>
    <dgm:cxn modelId="{00A0AA78-12C9-483E-8373-B3BEBBB17721}" srcId="{26D7D161-96F6-4B40-9D35-F520EB365F23}" destId="{BA2AA736-DA0F-42E7-9E66-630D339A3117}" srcOrd="3" destOrd="0" parTransId="{2C788080-FDA6-4BDF-9936-00393843DAA9}" sibTransId="{C14C6336-C63A-4E46-A9BF-718DF8DA36D7}"/>
    <dgm:cxn modelId="{6F245182-3C9F-4DE5-81D8-C7BF34D97498}" srcId="{26D7D161-96F6-4B40-9D35-F520EB365F23}" destId="{15842409-C950-42DD-B198-3BCB75E73065}" srcOrd="2" destOrd="0" parTransId="{40922B15-6A41-4F78-A24B-13AB3F2F8A6A}" sibTransId="{A36EA878-239F-4392-9D02-0027509E1214}"/>
    <dgm:cxn modelId="{BC8EFE99-2F75-421A-819E-EDFC48E1EE00}" type="presOf" srcId="{15842409-C950-42DD-B198-3BCB75E73065}" destId="{CD9D4AA7-9EED-46E9-8393-F1879D115921}" srcOrd="0" destOrd="0" presId="urn:microsoft.com/office/officeart/2005/8/layout/venn3"/>
    <dgm:cxn modelId="{1C46F3AB-1D8B-4894-BBB8-CD3A3ABA474C}" srcId="{26D7D161-96F6-4B40-9D35-F520EB365F23}" destId="{C287A340-4BB7-44AF-ADF1-794E70CAD85F}" srcOrd="4" destOrd="0" parTransId="{7FDD1F20-AD93-4670-846C-FBC266182E17}" sibTransId="{0CAACAF3-E2A2-4B16-8AFC-1A3E8C175B4D}"/>
    <dgm:cxn modelId="{9C7D97AD-8568-4F43-9439-6AEA66C77712}" type="presOf" srcId="{CD42B64C-DF8A-4EED-BF01-5F3F9E6BD1BC}" destId="{7F1E2A92-A896-4B93-B3BF-B298E50761A2}" srcOrd="0" destOrd="0" presId="urn:microsoft.com/office/officeart/2005/8/layout/venn3"/>
    <dgm:cxn modelId="{3C5098F3-B117-48F2-95EF-5DC48278A480}" type="presOf" srcId="{C287A340-4BB7-44AF-ADF1-794E70CAD85F}" destId="{D8AF1E60-E996-479E-AD84-7687BEB600C7}" srcOrd="0" destOrd="0" presId="urn:microsoft.com/office/officeart/2005/8/layout/venn3"/>
    <dgm:cxn modelId="{5ADAF6FF-E674-4B09-B678-F9D407E5A324}" srcId="{26D7D161-96F6-4B40-9D35-F520EB365F23}" destId="{61C55B1B-2891-445F-BA74-295C8EA80AA0}" srcOrd="1" destOrd="0" parTransId="{BF921DED-8874-4DD0-8FEF-DED299EFA89A}" sibTransId="{1B1A141B-8E07-4F6B-AE39-E6F3D750F77E}"/>
    <dgm:cxn modelId="{2703CC12-30AD-49FB-B0AC-5EC8FD1FCF89}" type="presParOf" srcId="{2946F542-FABB-4E53-BBD6-14FB104DBDD9}" destId="{14469501-0562-48C2-86EA-2D459D7533CC}" srcOrd="0" destOrd="0" presId="urn:microsoft.com/office/officeart/2005/8/layout/venn3"/>
    <dgm:cxn modelId="{C93B3BC0-5E13-45C7-9903-67299BCDB6F3}" type="presParOf" srcId="{2946F542-FABB-4E53-BBD6-14FB104DBDD9}" destId="{BB8B6FF6-BA8F-47B7-BC7D-CAF924495733}" srcOrd="1" destOrd="0" presId="urn:microsoft.com/office/officeart/2005/8/layout/venn3"/>
    <dgm:cxn modelId="{C6858093-DF0C-4C54-98BB-17B403E27263}" type="presParOf" srcId="{2946F542-FABB-4E53-BBD6-14FB104DBDD9}" destId="{389B0EC2-9845-4490-8053-057C3DD06949}" srcOrd="2" destOrd="0" presId="urn:microsoft.com/office/officeart/2005/8/layout/venn3"/>
    <dgm:cxn modelId="{35A2BDC5-6F71-4282-9B42-98913E793F39}" type="presParOf" srcId="{2946F542-FABB-4E53-BBD6-14FB104DBDD9}" destId="{0F894035-56AB-4A43-836F-24867254F46F}" srcOrd="3" destOrd="0" presId="urn:microsoft.com/office/officeart/2005/8/layout/venn3"/>
    <dgm:cxn modelId="{11A7EEEC-6CA0-4F9E-B81B-E75B79B8F854}" type="presParOf" srcId="{2946F542-FABB-4E53-BBD6-14FB104DBDD9}" destId="{CD9D4AA7-9EED-46E9-8393-F1879D115921}" srcOrd="4" destOrd="0" presId="urn:microsoft.com/office/officeart/2005/8/layout/venn3"/>
    <dgm:cxn modelId="{E44459D9-26C2-4537-A940-7B2DA82EBE81}" type="presParOf" srcId="{2946F542-FABB-4E53-BBD6-14FB104DBDD9}" destId="{FB51F107-2165-4EEE-A8A0-8A8161A559B5}" srcOrd="5" destOrd="0" presId="urn:microsoft.com/office/officeart/2005/8/layout/venn3"/>
    <dgm:cxn modelId="{566F8735-D6C4-4797-BC3A-4B1148747AB0}" type="presParOf" srcId="{2946F542-FABB-4E53-BBD6-14FB104DBDD9}" destId="{02F5A86C-6F16-4AE9-8BD0-86894D5F361A}" srcOrd="6" destOrd="0" presId="urn:microsoft.com/office/officeart/2005/8/layout/venn3"/>
    <dgm:cxn modelId="{3323CC9F-8659-4A64-BB76-8F348DA0C4F9}" type="presParOf" srcId="{2946F542-FABB-4E53-BBD6-14FB104DBDD9}" destId="{CB8B8904-3D32-4142-BAC3-319D53AF55E0}" srcOrd="7" destOrd="0" presId="urn:microsoft.com/office/officeart/2005/8/layout/venn3"/>
    <dgm:cxn modelId="{72281EEC-B664-4F3F-A900-D080BD6F9550}" type="presParOf" srcId="{2946F542-FABB-4E53-BBD6-14FB104DBDD9}" destId="{D8AF1E60-E996-479E-AD84-7687BEB600C7}" srcOrd="8" destOrd="0" presId="urn:microsoft.com/office/officeart/2005/8/layout/venn3"/>
    <dgm:cxn modelId="{3BDBBBDE-1E2A-44D9-A55C-08E32BD2DEA3}" type="presParOf" srcId="{2946F542-FABB-4E53-BBD6-14FB104DBDD9}" destId="{4E91DD59-B8AA-43C6-8A0D-1F4754BE8AFF}" srcOrd="9" destOrd="0" presId="urn:microsoft.com/office/officeart/2005/8/layout/venn3"/>
    <dgm:cxn modelId="{28DBD0C7-0603-4B10-A0AD-D977268B7D95}" type="presParOf" srcId="{2946F542-FABB-4E53-BBD6-14FB104DBDD9}" destId="{7F1E2A92-A896-4B93-B3BF-B298E50761A2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49718C-F8BA-4ED9-84E9-65A64B002066}" type="doc">
      <dgm:prSet loTypeId="urn:microsoft.com/office/officeart/2005/8/layout/arrow2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BDAA59-FF50-4251-BE8C-39B32F4C0CE4}">
      <dgm:prSet custT="1"/>
      <dgm:spPr/>
      <dgm:t>
        <a:bodyPr/>
        <a:lstStyle/>
        <a:p>
          <a:pPr rtl="0"/>
          <a:r>
            <a:rPr lang="sr-Latn-RS" sz="1800" b="0" i="0" baseline="0" dirty="0">
              <a:latin typeface="Roboto" panose="02000000000000000000" pitchFamily="2" charset="0"/>
              <a:ea typeface="Roboto" panose="02000000000000000000" pitchFamily="2" charset="0"/>
            </a:rPr>
            <a:t>Slovenia to a large extent relies on non EU residents as work force.</a:t>
          </a:r>
          <a:endParaRPr lang="sr-Latn-RS" sz="1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8968645-56A7-4C08-BC48-80B13CA80D54}" type="parTrans" cxnId="{CAFF7C4D-0D6E-4B6D-88FE-2AA2D95261BA}">
      <dgm:prSet/>
      <dgm:spPr/>
      <dgm:t>
        <a:bodyPr/>
        <a:lstStyle/>
        <a:p>
          <a:endParaRPr lang="en-US"/>
        </a:p>
      </dgm:t>
    </dgm:pt>
    <dgm:pt modelId="{9DE4104F-6AFA-4C93-B2D3-FF51FB774407}" type="sibTrans" cxnId="{CAFF7C4D-0D6E-4B6D-88FE-2AA2D95261BA}">
      <dgm:prSet/>
      <dgm:spPr/>
      <dgm:t>
        <a:bodyPr/>
        <a:lstStyle/>
        <a:p>
          <a:endParaRPr lang="en-US"/>
        </a:p>
      </dgm:t>
    </dgm:pt>
    <dgm:pt modelId="{AF716D59-4038-4DF2-8334-AD83A751A576}">
      <dgm:prSet custT="1"/>
      <dgm:spPr/>
      <dgm:t>
        <a:bodyPr/>
        <a:lstStyle/>
        <a:p>
          <a:pPr rtl="0"/>
          <a:r>
            <a:rPr lang="sr-Latn-RS" sz="1800" b="0" i="0" baseline="0" dirty="0">
              <a:latin typeface="Roboto" panose="02000000000000000000" pitchFamily="2" charset="0"/>
              <a:ea typeface="Roboto" panose="02000000000000000000" pitchFamily="2" charset="0"/>
            </a:rPr>
            <a:t>Over 40% of non EU </a:t>
          </a:r>
          <a:r>
            <a:rPr lang="sr-Latn-RS" sz="1800" b="0" i="0" baseline="0" dirty="0" err="1">
              <a:latin typeface="Roboto" panose="02000000000000000000" pitchFamily="2" charset="0"/>
              <a:ea typeface="Roboto" panose="02000000000000000000" pitchFamily="2" charset="0"/>
            </a:rPr>
            <a:t>nationals</a:t>
          </a:r>
          <a:r>
            <a:rPr lang="sr-Latn-RS" sz="1800" b="0" i="0" baseline="0" dirty="0">
              <a:latin typeface="Roboto" panose="02000000000000000000" pitchFamily="2" charset="0"/>
              <a:ea typeface="Roboto" panose="02000000000000000000" pitchFamily="2" charset="0"/>
            </a:rPr>
            <a:t> live in </a:t>
          </a:r>
          <a:r>
            <a:rPr lang="sr-Latn-RS" sz="1800" b="0" i="0" baseline="0" dirty="0" err="1">
              <a:latin typeface="Roboto" panose="02000000000000000000" pitchFamily="2" charset="0"/>
              <a:ea typeface="Roboto" panose="02000000000000000000" pitchFamily="2" charset="0"/>
            </a:rPr>
            <a:t>overcrowded</a:t>
          </a:r>
          <a:r>
            <a:rPr lang="sr-Latn-RS" sz="1800" b="0" i="0" baseline="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sr-Latn-RS" sz="1800" b="0" i="0" baseline="0" dirty="0" err="1">
              <a:latin typeface="Roboto" panose="02000000000000000000" pitchFamily="2" charset="0"/>
              <a:ea typeface="Roboto" panose="02000000000000000000" pitchFamily="2" charset="0"/>
            </a:rPr>
            <a:t>accommodations</a:t>
          </a:r>
          <a:endParaRPr lang="sr-Latn-RS" sz="1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EC15986-7E7A-4467-9406-A21848519DD3}" type="parTrans" cxnId="{97E4DCCB-315C-40A1-AE85-334AAF94E7B0}">
      <dgm:prSet/>
      <dgm:spPr/>
      <dgm:t>
        <a:bodyPr/>
        <a:lstStyle/>
        <a:p>
          <a:endParaRPr lang="en-US"/>
        </a:p>
      </dgm:t>
    </dgm:pt>
    <dgm:pt modelId="{BC07830E-E378-4792-A39F-3726CFD0FA7A}" type="sibTrans" cxnId="{97E4DCCB-315C-40A1-AE85-334AAF94E7B0}">
      <dgm:prSet/>
      <dgm:spPr/>
      <dgm:t>
        <a:bodyPr/>
        <a:lstStyle/>
        <a:p>
          <a:endParaRPr lang="en-US"/>
        </a:p>
      </dgm:t>
    </dgm:pt>
    <dgm:pt modelId="{8A5ECA1A-4363-4670-A54D-D5431AF65624}">
      <dgm:prSet custT="1"/>
      <dgm:spPr/>
      <dgm:t>
        <a:bodyPr/>
        <a:lstStyle/>
        <a:p>
          <a:pPr rtl="0"/>
          <a:r>
            <a:rPr lang="sr-Latn-RS" sz="1800" b="0" i="0" baseline="0" dirty="0">
              <a:latin typeface="Roboto" panose="02000000000000000000" pitchFamily="2" charset="0"/>
              <a:ea typeface="Roboto" panose="02000000000000000000" pitchFamily="2" charset="0"/>
            </a:rPr>
            <a:t>General (total) overcrowding rate is 11.5%</a:t>
          </a:r>
          <a:endParaRPr lang="sr-Latn-RS" sz="1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7C589A8-6A55-4B25-BA29-C11412B64A51}" type="parTrans" cxnId="{7D3913B7-E204-4EEE-A1D5-61F4185A697D}">
      <dgm:prSet/>
      <dgm:spPr/>
      <dgm:t>
        <a:bodyPr/>
        <a:lstStyle/>
        <a:p>
          <a:endParaRPr lang="en-US"/>
        </a:p>
      </dgm:t>
    </dgm:pt>
    <dgm:pt modelId="{8953DA7A-1D44-402B-963A-E759D831A55F}" type="sibTrans" cxnId="{7D3913B7-E204-4EEE-A1D5-61F4185A697D}">
      <dgm:prSet/>
      <dgm:spPr/>
      <dgm:t>
        <a:bodyPr/>
        <a:lstStyle/>
        <a:p>
          <a:endParaRPr lang="en-US"/>
        </a:p>
      </dgm:t>
    </dgm:pt>
    <dgm:pt modelId="{70153817-3C7E-4E9E-98B7-EF2C3A287C7F}">
      <dgm:prSet custT="1"/>
      <dgm:spPr/>
      <dgm:t>
        <a:bodyPr/>
        <a:lstStyle/>
        <a:p>
          <a:pPr rtl="0"/>
          <a:r>
            <a:rPr lang="sr-Latn-RS" sz="1800" b="0" i="0" baseline="0" dirty="0">
              <a:latin typeface="Roboto" panose="02000000000000000000" pitchFamily="2" charset="0"/>
              <a:ea typeface="Roboto" panose="02000000000000000000" pitchFamily="2" charset="0"/>
            </a:rPr>
            <a:t>Migration workers occupy overcrowded and low quality apartments and high rents are a burden to immigrant households.</a:t>
          </a:r>
          <a:endParaRPr lang="sr-Latn-RS" sz="18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4B9B5A1-7441-4EDB-9310-61CF10E8A85F}" type="parTrans" cxnId="{4F857430-D22A-4521-9167-727A8A2802A4}">
      <dgm:prSet/>
      <dgm:spPr/>
      <dgm:t>
        <a:bodyPr/>
        <a:lstStyle/>
        <a:p>
          <a:endParaRPr lang="en-US"/>
        </a:p>
      </dgm:t>
    </dgm:pt>
    <dgm:pt modelId="{82A8A324-6CCA-4D59-A452-C22A80FE9C69}" type="sibTrans" cxnId="{4F857430-D22A-4521-9167-727A8A2802A4}">
      <dgm:prSet/>
      <dgm:spPr/>
      <dgm:t>
        <a:bodyPr/>
        <a:lstStyle/>
        <a:p>
          <a:endParaRPr lang="en-US"/>
        </a:p>
      </dgm:t>
    </dgm:pt>
    <dgm:pt modelId="{432B4946-0430-4338-96AA-9D9AEA36C9FD}" type="pres">
      <dgm:prSet presAssocID="{DA49718C-F8BA-4ED9-84E9-65A64B002066}" presName="arrowDiagram" presStyleCnt="0">
        <dgm:presLayoutVars>
          <dgm:chMax val="5"/>
          <dgm:dir/>
          <dgm:resizeHandles val="exact"/>
        </dgm:presLayoutVars>
      </dgm:prSet>
      <dgm:spPr/>
    </dgm:pt>
    <dgm:pt modelId="{E040C51F-28B6-42CD-82D8-C36D725C1F31}" type="pres">
      <dgm:prSet presAssocID="{DA49718C-F8BA-4ED9-84E9-65A64B002066}" presName="arrow" presStyleLbl="bgShp" presStyleIdx="0" presStyleCnt="1" custLinFactNeighborX="-2909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  <dgm:pt modelId="{64BBE2B5-197E-4AAC-9D3E-DB293F2B2B7A}" type="pres">
      <dgm:prSet presAssocID="{DA49718C-F8BA-4ED9-84E9-65A64B002066}" presName="arrowDiagram4" presStyleCnt="0"/>
      <dgm:spPr/>
    </dgm:pt>
    <dgm:pt modelId="{61CC78F7-53A9-4257-A375-F24EE6AFE318}" type="pres">
      <dgm:prSet presAssocID="{7ABDAA59-FF50-4251-BE8C-39B32F4C0CE4}" presName="bullet4a" presStyleLbl="node1" presStyleIdx="0" presStyleCnt="4" custLinFactNeighborX="-26537" custLinFactNeighborY="-37151"/>
      <dgm:spPr>
        <a:gradFill rotWithShape="0">
          <a:gsLst>
            <a:gs pos="0">
              <a:schemeClr val="bg1">
                <a:lumMod val="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6E4211EC-FBD7-4031-BA24-4F76CCC91961}" type="pres">
      <dgm:prSet presAssocID="{7ABDAA59-FF50-4251-BE8C-39B32F4C0CE4}" presName="textBox4a" presStyleLbl="revTx" presStyleIdx="0" presStyleCnt="4" custScaleX="110115">
        <dgm:presLayoutVars>
          <dgm:bulletEnabled val="1"/>
        </dgm:presLayoutVars>
      </dgm:prSet>
      <dgm:spPr/>
    </dgm:pt>
    <dgm:pt modelId="{1EF45720-3671-4896-B483-721E6D05430F}" type="pres">
      <dgm:prSet presAssocID="{AF716D59-4038-4DF2-8334-AD83A751A576}" presName="bullet4b" presStyleLbl="node1" presStyleIdx="1" presStyleCnt="4"/>
      <dgm:spPr>
        <a:gradFill rotWithShape="0">
          <a:gsLst>
            <a:gs pos="3000">
              <a:schemeClr val="bg1">
                <a:lumMod val="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FAD5A494-E96E-4E4C-AB56-7543E6696797}" type="pres">
      <dgm:prSet presAssocID="{AF716D59-4038-4DF2-8334-AD83A751A576}" presName="textBox4b" presStyleLbl="revTx" presStyleIdx="1" presStyleCnt="4" custScaleX="119380" custLinFactNeighborX="2799" custLinFactNeighborY="1559">
        <dgm:presLayoutVars>
          <dgm:bulletEnabled val="1"/>
        </dgm:presLayoutVars>
      </dgm:prSet>
      <dgm:spPr/>
    </dgm:pt>
    <dgm:pt modelId="{0B0232A6-8DA1-4902-86FB-4681A917F853}" type="pres">
      <dgm:prSet presAssocID="{8A5ECA1A-4363-4670-A54D-D5431AF65624}" presName="bullet4c" presStyleLbl="node1" presStyleIdx="2" presStyleCnt="4"/>
      <dgm:spPr>
        <a:gradFill rotWithShape="0">
          <a:gsLst>
            <a:gs pos="0">
              <a:schemeClr val="bg1">
                <a:lumMod val="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4E1491B9-4E96-4B95-BC0C-B8EA79294E4C}" type="pres">
      <dgm:prSet presAssocID="{8A5ECA1A-4363-4670-A54D-D5431AF65624}" presName="textBox4c" presStyleLbl="revTx" presStyleIdx="2" presStyleCnt="4" custScaleX="105221" custLinFactNeighborX="-1744" custLinFactNeighborY="3165">
        <dgm:presLayoutVars>
          <dgm:bulletEnabled val="1"/>
        </dgm:presLayoutVars>
      </dgm:prSet>
      <dgm:spPr/>
    </dgm:pt>
    <dgm:pt modelId="{194CC22D-9668-4461-BDD1-0ED425ECBBC8}" type="pres">
      <dgm:prSet presAssocID="{70153817-3C7E-4E9E-98B7-EF2C3A287C7F}" presName="bullet4d" presStyleLbl="node1" presStyleIdx="3" presStyleCnt="4"/>
      <dgm:spPr>
        <a:gradFill rotWithShape="0">
          <a:gsLst>
            <a:gs pos="0">
              <a:schemeClr val="bg1">
                <a:lumMod val="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7DA4D1AF-BEEF-4523-983C-73E8EA0E5C32}" type="pres">
      <dgm:prSet presAssocID="{70153817-3C7E-4E9E-98B7-EF2C3A287C7F}" presName="textBox4d" presStyleLbl="revTx" presStyleIdx="3" presStyleCnt="4" custScaleX="137179" custLinFactNeighborX="16856">
        <dgm:presLayoutVars>
          <dgm:bulletEnabled val="1"/>
        </dgm:presLayoutVars>
      </dgm:prSet>
      <dgm:spPr/>
    </dgm:pt>
  </dgm:ptLst>
  <dgm:cxnLst>
    <dgm:cxn modelId="{4F857430-D22A-4521-9167-727A8A2802A4}" srcId="{DA49718C-F8BA-4ED9-84E9-65A64B002066}" destId="{70153817-3C7E-4E9E-98B7-EF2C3A287C7F}" srcOrd="3" destOrd="0" parTransId="{C4B9B5A1-7441-4EDB-9310-61CF10E8A85F}" sibTransId="{82A8A324-6CCA-4D59-A452-C22A80FE9C69}"/>
    <dgm:cxn modelId="{B6D9B847-7EE9-421F-9295-2382A90CED07}" type="presOf" srcId="{8A5ECA1A-4363-4670-A54D-D5431AF65624}" destId="{4E1491B9-4E96-4B95-BC0C-B8EA79294E4C}" srcOrd="0" destOrd="0" presId="urn:microsoft.com/office/officeart/2005/8/layout/arrow2"/>
    <dgm:cxn modelId="{CAFF7C4D-0D6E-4B6D-88FE-2AA2D95261BA}" srcId="{DA49718C-F8BA-4ED9-84E9-65A64B002066}" destId="{7ABDAA59-FF50-4251-BE8C-39B32F4C0CE4}" srcOrd="0" destOrd="0" parTransId="{A8968645-56A7-4C08-BC48-80B13CA80D54}" sibTransId="{9DE4104F-6AFA-4C93-B2D3-FF51FB774407}"/>
    <dgm:cxn modelId="{E0407877-B999-4355-8221-EB276089797A}" type="presOf" srcId="{DA49718C-F8BA-4ED9-84E9-65A64B002066}" destId="{432B4946-0430-4338-96AA-9D9AEA36C9FD}" srcOrd="0" destOrd="0" presId="urn:microsoft.com/office/officeart/2005/8/layout/arrow2"/>
    <dgm:cxn modelId="{9DCE4B90-9121-485E-8981-A82898CDD723}" type="presOf" srcId="{70153817-3C7E-4E9E-98B7-EF2C3A287C7F}" destId="{7DA4D1AF-BEEF-4523-983C-73E8EA0E5C32}" srcOrd="0" destOrd="0" presId="urn:microsoft.com/office/officeart/2005/8/layout/arrow2"/>
    <dgm:cxn modelId="{7D3913B7-E204-4EEE-A1D5-61F4185A697D}" srcId="{DA49718C-F8BA-4ED9-84E9-65A64B002066}" destId="{8A5ECA1A-4363-4670-A54D-D5431AF65624}" srcOrd="2" destOrd="0" parTransId="{57C589A8-6A55-4B25-BA29-C11412B64A51}" sibTransId="{8953DA7A-1D44-402B-963A-E759D831A55F}"/>
    <dgm:cxn modelId="{FB107EC0-1D77-4B5F-A6A5-D6BDDE73970E}" type="presOf" srcId="{AF716D59-4038-4DF2-8334-AD83A751A576}" destId="{FAD5A494-E96E-4E4C-AB56-7543E6696797}" srcOrd="0" destOrd="0" presId="urn:microsoft.com/office/officeart/2005/8/layout/arrow2"/>
    <dgm:cxn modelId="{97E4DCCB-315C-40A1-AE85-334AAF94E7B0}" srcId="{DA49718C-F8BA-4ED9-84E9-65A64B002066}" destId="{AF716D59-4038-4DF2-8334-AD83A751A576}" srcOrd="1" destOrd="0" parTransId="{8EC15986-7E7A-4467-9406-A21848519DD3}" sibTransId="{BC07830E-E378-4792-A39F-3726CFD0FA7A}"/>
    <dgm:cxn modelId="{A0685BF2-E290-42C3-90A3-921E41347E1B}" type="presOf" srcId="{7ABDAA59-FF50-4251-BE8C-39B32F4C0CE4}" destId="{6E4211EC-FBD7-4031-BA24-4F76CCC91961}" srcOrd="0" destOrd="0" presId="urn:microsoft.com/office/officeart/2005/8/layout/arrow2"/>
    <dgm:cxn modelId="{DABCB7AC-5C4D-4E3C-8510-BD2B7C1C08A7}" type="presParOf" srcId="{432B4946-0430-4338-96AA-9D9AEA36C9FD}" destId="{E040C51F-28B6-42CD-82D8-C36D725C1F31}" srcOrd="0" destOrd="0" presId="urn:microsoft.com/office/officeart/2005/8/layout/arrow2"/>
    <dgm:cxn modelId="{E6036289-2285-4EF3-9511-CA67F88AB8CB}" type="presParOf" srcId="{432B4946-0430-4338-96AA-9D9AEA36C9FD}" destId="{64BBE2B5-197E-4AAC-9D3E-DB293F2B2B7A}" srcOrd="1" destOrd="0" presId="urn:microsoft.com/office/officeart/2005/8/layout/arrow2"/>
    <dgm:cxn modelId="{937CFCA3-F374-4413-AC5F-F2BDC586A416}" type="presParOf" srcId="{64BBE2B5-197E-4AAC-9D3E-DB293F2B2B7A}" destId="{61CC78F7-53A9-4257-A375-F24EE6AFE318}" srcOrd="0" destOrd="0" presId="urn:microsoft.com/office/officeart/2005/8/layout/arrow2"/>
    <dgm:cxn modelId="{E2AB1B8B-D2F5-4089-9844-2ABE1E461B14}" type="presParOf" srcId="{64BBE2B5-197E-4AAC-9D3E-DB293F2B2B7A}" destId="{6E4211EC-FBD7-4031-BA24-4F76CCC91961}" srcOrd="1" destOrd="0" presId="urn:microsoft.com/office/officeart/2005/8/layout/arrow2"/>
    <dgm:cxn modelId="{D1F235CD-1613-4E23-B68B-73B78056A4CA}" type="presParOf" srcId="{64BBE2B5-197E-4AAC-9D3E-DB293F2B2B7A}" destId="{1EF45720-3671-4896-B483-721E6D05430F}" srcOrd="2" destOrd="0" presId="urn:microsoft.com/office/officeart/2005/8/layout/arrow2"/>
    <dgm:cxn modelId="{5D0BDAC2-C347-4BFA-83BD-859E014A9343}" type="presParOf" srcId="{64BBE2B5-197E-4AAC-9D3E-DB293F2B2B7A}" destId="{FAD5A494-E96E-4E4C-AB56-7543E6696797}" srcOrd="3" destOrd="0" presId="urn:microsoft.com/office/officeart/2005/8/layout/arrow2"/>
    <dgm:cxn modelId="{A99775AA-0943-457C-BCF6-808EF00B2F84}" type="presParOf" srcId="{64BBE2B5-197E-4AAC-9D3E-DB293F2B2B7A}" destId="{0B0232A6-8DA1-4902-86FB-4681A917F853}" srcOrd="4" destOrd="0" presId="urn:microsoft.com/office/officeart/2005/8/layout/arrow2"/>
    <dgm:cxn modelId="{EFD1EAB4-F8EC-4666-BC78-E12D24C73FDE}" type="presParOf" srcId="{64BBE2B5-197E-4AAC-9D3E-DB293F2B2B7A}" destId="{4E1491B9-4E96-4B95-BC0C-B8EA79294E4C}" srcOrd="5" destOrd="0" presId="urn:microsoft.com/office/officeart/2005/8/layout/arrow2"/>
    <dgm:cxn modelId="{912D7E58-5FE9-4A86-80AA-5F67BA871E84}" type="presParOf" srcId="{64BBE2B5-197E-4AAC-9D3E-DB293F2B2B7A}" destId="{194CC22D-9668-4461-BDD1-0ED425ECBBC8}" srcOrd="6" destOrd="0" presId="urn:microsoft.com/office/officeart/2005/8/layout/arrow2"/>
    <dgm:cxn modelId="{007CD1C4-0C01-4E2E-90E2-CFDC2D8930DC}" type="presParOf" srcId="{64BBE2B5-197E-4AAC-9D3E-DB293F2B2B7A}" destId="{7DA4D1AF-BEEF-4523-983C-73E8EA0E5C3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E7375-F270-47E5-9D20-906D580CEF8E}">
      <dsp:nvSpPr>
        <dsp:cNvPr id="0" name=""/>
        <dsp:cNvSpPr/>
      </dsp:nvSpPr>
      <dsp:spPr>
        <a:xfrm>
          <a:off x="0" y="1324"/>
          <a:ext cx="10795403" cy="863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Affordable housing in Serbia is a political issue that is brought up during each election cycle. </a:t>
          </a:r>
          <a:endParaRPr lang="sr-Latn-RS" sz="20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2151" y="43475"/>
        <a:ext cx="10711101" cy="779158"/>
      </dsp:txXfrm>
    </dsp:sp>
    <dsp:sp modelId="{3F5622F6-0A4F-4736-9BF8-A02AD315A8D0}">
      <dsp:nvSpPr>
        <dsp:cNvPr id="0" name=""/>
        <dsp:cNvSpPr/>
      </dsp:nvSpPr>
      <dsp:spPr>
        <a:xfrm>
          <a:off x="0" y="968464"/>
          <a:ext cx="10795403" cy="863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T</a:t>
          </a:r>
          <a:r>
            <a:rPr lang="sr-Latn-RS" sz="20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he government</a:t>
          </a:r>
          <a:r>
            <a:rPr lang="en-US" sz="20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 usual</a:t>
          </a:r>
          <a:r>
            <a:rPr lang="sr-Latn-RS" sz="20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ly finances the development of social housing for a specific group; such as Police, Military, Academia, etc.  </a:t>
          </a:r>
        </a:p>
      </dsp:txBody>
      <dsp:txXfrm>
        <a:off x="42151" y="1010615"/>
        <a:ext cx="10711101" cy="779158"/>
      </dsp:txXfrm>
    </dsp:sp>
    <dsp:sp modelId="{DB129018-2608-406E-9982-2332220B8F21}">
      <dsp:nvSpPr>
        <dsp:cNvPr id="0" name=""/>
        <dsp:cNvSpPr/>
      </dsp:nvSpPr>
      <dsp:spPr>
        <a:xfrm>
          <a:off x="0" y="1935604"/>
          <a:ext cx="10795403" cy="863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Plots of land, that are government owned, have been allocated for affordable housing in zoning plans, but they are still undeveloped to this day.</a:t>
          </a:r>
        </a:p>
      </dsp:txBody>
      <dsp:txXfrm>
        <a:off x="42151" y="1977755"/>
        <a:ext cx="10711101" cy="779158"/>
      </dsp:txXfrm>
    </dsp:sp>
    <dsp:sp modelId="{170E71D5-FA0E-4DF2-884C-CE7FA1B24B6A}">
      <dsp:nvSpPr>
        <dsp:cNvPr id="0" name=""/>
        <dsp:cNvSpPr/>
      </dsp:nvSpPr>
      <dsp:spPr>
        <a:xfrm>
          <a:off x="0" y="2902745"/>
          <a:ext cx="10795403" cy="863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Little has been done in the form of public private initiative for building affordable housing</a:t>
          </a:r>
          <a:r>
            <a:rPr lang="en-GB" sz="20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.</a:t>
          </a:r>
          <a:endParaRPr lang="sr-Latn-RS" sz="2000" b="0" i="0" kern="1200" baseline="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2151" y="2944896"/>
        <a:ext cx="10711101" cy="77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C9B76-D604-4C30-A2D5-D6C200930CAB}">
      <dsp:nvSpPr>
        <dsp:cNvPr id="0" name=""/>
        <dsp:cNvSpPr/>
      </dsp:nvSpPr>
      <dsp:spPr>
        <a:xfrm rot="10800000">
          <a:off x="1953368" y="62056"/>
          <a:ext cx="6992874" cy="639870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165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b="0" i="0" kern="1200" baseline="0" dirty="0">
              <a:solidFill>
                <a:schemeClr val="tx1"/>
              </a:solidFill>
            </a:rPr>
            <a:t>Housing fund in Slovenia was inherited from </a:t>
          </a:r>
          <a:r>
            <a:rPr lang="sr-Latn-RS" sz="1700" b="0" i="0" kern="1200" baseline="0" dirty="0" err="1">
              <a:solidFill>
                <a:schemeClr val="tx1"/>
              </a:solidFill>
            </a:rPr>
            <a:t>the</a:t>
          </a:r>
          <a:r>
            <a:rPr lang="sr-Latn-RS" sz="1700" b="0" i="0" kern="1200" baseline="0" dirty="0">
              <a:solidFill>
                <a:schemeClr val="tx1"/>
              </a:solidFill>
            </a:rPr>
            <a:t> </a:t>
          </a:r>
          <a:r>
            <a:rPr lang="en-US" sz="1700" b="0" i="0" kern="1200" baseline="0" dirty="0">
              <a:solidFill>
                <a:schemeClr val="tx1"/>
              </a:solidFill>
            </a:rPr>
            <a:t>comm</a:t>
          </a:r>
          <a:r>
            <a:rPr lang="sr-Latn-RS" sz="1700" b="0" i="0" kern="1200" baseline="0" dirty="0" err="1">
              <a:solidFill>
                <a:schemeClr val="tx1"/>
              </a:solidFill>
            </a:rPr>
            <a:t>unist</a:t>
          </a:r>
          <a:r>
            <a:rPr lang="sr-Latn-RS" sz="1700" b="0" i="0" kern="1200" baseline="0" dirty="0">
              <a:solidFill>
                <a:schemeClr val="tx1"/>
              </a:solidFill>
            </a:rPr>
            <a:t> regime of Yugoslavia, which resulted in high ownership, above 70%</a:t>
          </a:r>
          <a:endParaRPr lang="sr-Latn-RS" sz="1700" kern="1200" dirty="0">
            <a:solidFill>
              <a:schemeClr val="tx1"/>
            </a:solidFill>
          </a:endParaRPr>
        </a:p>
      </dsp:txBody>
      <dsp:txXfrm rot="10800000">
        <a:off x="2113335" y="62056"/>
        <a:ext cx="6832907" cy="639870"/>
      </dsp:txXfrm>
    </dsp:sp>
    <dsp:sp modelId="{2F35BB53-A04C-4623-8C1A-36CB0CD5C3EC}">
      <dsp:nvSpPr>
        <dsp:cNvPr id="0" name=""/>
        <dsp:cNvSpPr/>
      </dsp:nvSpPr>
      <dsp:spPr>
        <a:xfrm>
          <a:off x="1528482" y="46113"/>
          <a:ext cx="768023" cy="761336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B95652-B221-42A1-BFC0-4563EB8C52F2}">
      <dsp:nvSpPr>
        <dsp:cNvPr id="0" name=""/>
        <dsp:cNvSpPr/>
      </dsp:nvSpPr>
      <dsp:spPr>
        <a:xfrm rot="10800000">
          <a:off x="1950523" y="1057203"/>
          <a:ext cx="6992874" cy="639870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438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shade val="50000"/>
                <a:hueOff val="0"/>
                <a:satOff val="0"/>
                <a:lumOff val="143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165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b="0" i="0" kern="1200" baseline="0" dirty="0">
              <a:solidFill>
                <a:schemeClr val="tx1"/>
              </a:solidFill>
            </a:rPr>
            <a:t>Inherited an aging housing stock with low sustainability</a:t>
          </a:r>
          <a:endParaRPr lang="sr-Latn-RS" sz="1700" kern="1200" dirty="0">
            <a:solidFill>
              <a:schemeClr val="tx1"/>
            </a:solidFill>
          </a:endParaRPr>
        </a:p>
      </dsp:txBody>
      <dsp:txXfrm rot="10800000">
        <a:off x="2110490" y="1057203"/>
        <a:ext cx="6832907" cy="639870"/>
      </dsp:txXfrm>
    </dsp:sp>
    <dsp:sp modelId="{596784CC-3451-4885-BD66-042ED1590EBF}">
      <dsp:nvSpPr>
        <dsp:cNvPr id="0" name=""/>
        <dsp:cNvSpPr/>
      </dsp:nvSpPr>
      <dsp:spPr>
        <a:xfrm>
          <a:off x="1542468" y="963174"/>
          <a:ext cx="756640" cy="846944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-432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43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D7FF89-0FE4-4894-B9F8-373C9089C4CB}">
      <dsp:nvSpPr>
        <dsp:cNvPr id="0" name=""/>
        <dsp:cNvSpPr/>
      </dsp:nvSpPr>
      <dsp:spPr>
        <a:xfrm rot="10800000">
          <a:off x="1975849" y="2002472"/>
          <a:ext cx="6992874" cy="639870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877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shade val="50000"/>
                <a:hueOff val="0"/>
                <a:satOff val="0"/>
                <a:lumOff val="2877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165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b="0" i="0" kern="1200" baseline="0" dirty="0">
              <a:solidFill>
                <a:schemeClr val="tx1"/>
              </a:solidFill>
            </a:rPr>
            <a:t>H</a:t>
          </a:r>
          <a:r>
            <a:rPr lang="en-US" sz="1700" b="0" i="0" kern="1200" baseline="0" dirty="0" err="1">
              <a:solidFill>
                <a:schemeClr val="tx1"/>
              </a:solidFill>
            </a:rPr>
            <a:t>ousing</a:t>
          </a:r>
          <a:r>
            <a:rPr lang="en-US" sz="1700" b="0" i="0" kern="1200" baseline="0" dirty="0">
              <a:solidFill>
                <a:schemeClr val="tx1"/>
              </a:solidFill>
            </a:rPr>
            <a:t> supply became restricted</a:t>
          </a:r>
          <a:r>
            <a:rPr lang="sr-Latn-RS" sz="1700" b="0" i="0" kern="1200" baseline="0" dirty="0">
              <a:solidFill>
                <a:schemeClr val="tx1"/>
              </a:solidFill>
            </a:rPr>
            <a:t>, and</a:t>
          </a:r>
          <a:r>
            <a:rPr lang="en-US" sz="1700" b="0" i="0" kern="1200" baseline="0" dirty="0">
              <a:solidFill>
                <a:schemeClr val="tx1"/>
              </a:solidFill>
            </a:rPr>
            <a:t> mobility decreased </a:t>
          </a:r>
          <a:endParaRPr lang="sr-Latn-RS" sz="1700" kern="1200" dirty="0">
            <a:solidFill>
              <a:schemeClr val="tx1"/>
            </a:solidFill>
          </a:endParaRPr>
        </a:p>
      </dsp:txBody>
      <dsp:txXfrm rot="10800000">
        <a:off x="2135816" y="2002472"/>
        <a:ext cx="6832907" cy="639870"/>
      </dsp:txXfrm>
    </dsp:sp>
    <dsp:sp modelId="{83E29F96-59AF-423F-9B23-D877A7CF7C50}">
      <dsp:nvSpPr>
        <dsp:cNvPr id="0" name=""/>
        <dsp:cNvSpPr/>
      </dsp:nvSpPr>
      <dsp:spPr>
        <a:xfrm>
          <a:off x="1576386" y="1953179"/>
          <a:ext cx="739907" cy="681250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3">
                <a:hueOff val="0"/>
                <a:satOff val="0"/>
                <a:lumOff val="-864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86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5A2BD6-5546-4908-A1DA-53AEC245BE8C}">
      <dsp:nvSpPr>
        <dsp:cNvPr id="0" name=""/>
        <dsp:cNvSpPr/>
      </dsp:nvSpPr>
      <dsp:spPr>
        <a:xfrm rot="10800000">
          <a:off x="1921304" y="2867504"/>
          <a:ext cx="6992874" cy="639870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877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shade val="50000"/>
                <a:hueOff val="0"/>
                <a:satOff val="0"/>
                <a:lumOff val="2877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165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b="0" i="0" kern="1200" baseline="0" dirty="0">
              <a:solidFill>
                <a:schemeClr val="tx1"/>
              </a:solidFill>
            </a:rPr>
            <a:t>The p</a:t>
          </a:r>
          <a:r>
            <a:rPr lang="en-US" sz="1700" b="0" i="0" kern="1200" baseline="0" dirty="0" err="1">
              <a:solidFill>
                <a:schemeClr val="tx1"/>
              </a:solidFill>
            </a:rPr>
            <a:t>rivate</a:t>
          </a:r>
          <a:r>
            <a:rPr lang="en-US" sz="1700" b="0" i="0" kern="1200" baseline="0" dirty="0">
              <a:solidFill>
                <a:schemeClr val="tx1"/>
              </a:solidFill>
            </a:rPr>
            <a:t> rental market remained in its infancy </a:t>
          </a:r>
          <a:endParaRPr lang="sr-Latn-RS" sz="1700" kern="1200" dirty="0">
            <a:solidFill>
              <a:schemeClr val="tx1"/>
            </a:solidFill>
          </a:endParaRPr>
        </a:p>
      </dsp:txBody>
      <dsp:txXfrm rot="10800000">
        <a:off x="2081271" y="2867504"/>
        <a:ext cx="6832907" cy="639870"/>
      </dsp:txXfrm>
    </dsp:sp>
    <dsp:sp modelId="{9D854FCE-6035-4F2B-9575-551F2B848610}">
      <dsp:nvSpPr>
        <dsp:cNvPr id="0" name=""/>
        <dsp:cNvSpPr/>
      </dsp:nvSpPr>
      <dsp:spPr>
        <a:xfrm>
          <a:off x="1601421" y="2863873"/>
          <a:ext cx="639767" cy="647132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accent3">
                <a:hueOff val="0"/>
                <a:satOff val="0"/>
                <a:lumOff val="-1296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1296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2CEBC4-B3A3-4468-8583-BFD25F8D0A59}">
      <dsp:nvSpPr>
        <dsp:cNvPr id="0" name=""/>
        <dsp:cNvSpPr/>
      </dsp:nvSpPr>
      <dsp:spPr>
        <a:xfrm rot="10800000">
          <a:off x="1921330" y="3706078"/>
          <a:ext cx="6992874" cy="639870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438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shade val="50000"/>
                <a:hueOff val="0"/>
                <a:satOff val="0"/>
                <a:lumOff val="143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165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b="0" i="0" kern="1200" baseline="0" dirty="0">
              <a:solidFill>
                <a:schemeClr val="tx1"/>
              </a:solidFill>
            </a:rPr>
            <a:t>As a r</a:t>
          </a:r>
          <a:r>
            <a:rPr lang="en-US" sz="1700" b="0" i="0" kern="1200" baseline="0" dirty="0" err="1">
              <a:solidFill>
                <a:schemeClr val="tx1"/>
              </a:solidFill>
            </a:rPr>
            <a:t>esult</a:t>
          </a:r>
          <a:r>
            <a:rPr lang="sr-Latn-RS" sz="1700" b="0" i="0" kern="1200" baseline="0" dirty="0">
              <a:solidFill>
                <a:schemeClr val="tx1"/>
              </a:solidFill>
            </a:rPr>
            <a:t>,</a:t>
          </a:r>
          <a:r>
            <a:rPr lang="en-US" sz="1700" b="0" i="0" kern="1200" baseline="0" dirty="0">
              <a:solidFill>
                <a:schemeClr val="tx1"/>
              </a:solidFill>
            </a:rPr>
            <a:t> young families and first-time buyers </a:t>
          </a:r>
          <a:r>
            <a:rPr lang="sr-Latn-RS" sz="1700" b="0" i="0" kern="1200" baseline="0" dirty="0">
              <a:solidFill>
                <a:schemeClr val="tx1"/>
              </a:solidFill>
            </a:rPr>
            <a:t>have </a:t>
          </a:r>
          <a:r>
            <a:rPr lang="en-US" sz="1700" b="0" i="0" kern="1200" baseline="0" dirty="0">
              <a:solidFill>
                <a:schemeClr val="tx1"/>
              </a:solidFill>
            </a:rPr>
            <a:t>limited housing options</a:t>
          </a:r>
          <a:endParaRPr lang="sr-Latn-RS" sz="1700" kern="1200" dirty="0">
            <a:solidFill>
              <a:schemeClr val="tx1"/>
            </a:solidFill>
          </a:endParaRPr>
        </a:p>
      </dsp:txBody>
      <dsp:txXfrm rot="10800000">
        <a:off x="2081297" y="3706078"/>
        <a:ext cx="6832907" cy="639870"/>
      </dsp:txXfrm>
    </dsp:sp>
    <dsp:sp modelId="{E8FF43A5-CC09-40A8-882E-83E1D6D74E4A}">
      <dsp:nvSpPr>
        <dsp:cNvPr id="0" name=""/>
        <dsp:cNvSpPr/>
      </dsp:nvSpPr>
      <dsp:spPr>
        <a:xfrm>
          <a:off x="1602342" y="3680486"/>
          <a:ext cx="639870" cy="648002"/>
        </a:xfrm>
        <a:prstGeom prst="ellipse">
          <a:avLst/>
        </a:prstGeom>
        <a:blipFill>
          <a:blip xmlns:r="http://schemas.openxmlformats.org/officeDocument/2006/relationships" r:embed="rId6" cstate="print">
            <a:duotone>
              <a:schemeClr val="accent3">
                <a:hueOff val="0"/>
                <a:satOff val="0"/>
                <a:lumOff val="-1728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1728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69501-0562-48C2-86EA-2D459D7533CC}">
      <dsp:nvSpPr>
        <dsp:cNvPr id="0" name=""/>
        <dsp:cNvSpPr/>
      </dsp:nvSpPr>
      <dsp:spPr>
        <a:xfrm>
          <a:off x="1294" y="1134880"/>
          <a:ext cx="2121159" cy="21211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6734" tIns="30480" rIns="116734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0" i="0" kern="1200" baseline="0" dirty="0">
              <a:solidFill>
                <a:srgbClr val="9E1B33"/>
              </a:solidFill>
              <a:latin typeface="Roboto" panose="02000000000000000000" pitchFamily="2" charset="0"/>
              <a:ea typeface="Roboto" panose="02000000000000000000" pitchFamily="2" charset="0"/>
            </a:rPr>
            <a:t>Numbers</a:t>
          </a:r>
          <a:endParaRPr lang="sr-Latn-RS" sz="2400" kern="1200" dirty="0">
            <a:solidFill>
              <a:srgbClr val="9E1B33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11931" y="1445517"/>
        <a:ext cx="1499885" cy="1499885"/>
      </dsp:txXfrm>
    </dsp:sp>
    <dsp:sp modelId="{389B0EC2-9845-4490-8053-057C3DD06949}">
      <dsp:nvSpPr>
        <dsp:cNvPr id="0" name=""/>
        <dsp:cNvSpPr/>
      </dsp:nvSpPr>
      <dsp:spPr>
        <a:xfrm>
          <a:off x="1698222" y="1134880"/>
          <a:ext cx="2121159" cy="21211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6734" tIns="17780" rIns="116734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b="0" i="0" kern="1200" baseline="0">
              <a:latin typeface="Roboto" panose="02000000000000000000" pitchFamily="2" charset="0"/>
              <a:ea typeface="Roboto" panose="02000000000000000000" pitchFamily="2" charset="0"/>
            </a:rPr>
            <a:t>Slovenia needs 50,000 rental units</a:t>
          </a:r>
          <a:endParaRPr lang="sr-Latn-RS" sz="14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008859" y="1445517"/>
        <a:ext cx="1499885" cy="1499885"/>
      </dsp:txXfrm>
    </dsp:sp>
    <dsp:sp modelId="{CD9D4AA7-9EED-46E9-8393-F1879D115921}">
      <dsp:nvSpPr>
        <dsp:cNvPr id="0" name=""/>
        <dsp:cNvSpPr/>
      </dsp:nvSpPr>
      <dsp:spPr>
        <a:xfrm>
          <a:off x="3395150" y="1134880"/>
          <a:ext cx="2121159" cy="21211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6734" tIns="17780" rIns="116734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b="0" i="0" kern="1200" baseline="0"/>
            <a:t>Has a </a:t>
          </a:r>
          <a:r>
            <a:rPr lang="sr-Latn-RS" sz="1400" b="0" i="0" kern="1200" baseline="0">
              <a:latin typeface="Roboto" panose="02000000000000000000" pitchFamily="2" charset="0"/>
              <a:ea typeface="Roboto" panose="02000000000000000000" pitchFamily="2" charset="0"/>
            </a:rPr>
            <a:t>4.7</a:t>
          </a:r>
          <a:r>
            <a:rPr lang="sr-Latn-RS" sz="1400" b="0" i="0" kern="1200" baseline="0"/>
            <a:t> billion euros investment housing gap</a:t>
          </a:r>
          <a:endParaRPr lang="sr-Latn-RS" sz="1400" kern="1200" dirty="0"/>
        </a:p>
      </dsp:txBody>
      <dsp:txXfrm>
        <a:off x="3705787" y="1445517"/>
        <a:ext cx="1499885" cy="1499885"/>
      </dsp:txXfrm>
    </dsp:sp>
    <dsp:sp modelId="{02F5A86C-6F16-4AE9-8BD0-86894D5F361A}">
      <dsp:nvSpPr>
        <dsp:cNvPr id="0" name=""/>
        <dsp:cNvSpPr/>
      </dsp:nvSpPr>
      <dsp:spPr>
        <a:xfrm>
          <a:off x="5092078" y="1134880"/>
          <a:ext cx="2121159" cy="21211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6734" tIns="16510" rIns="116734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300" b="0" i="0" kern="1200" baseline="0">
              <a:latin typeface="Roboto" panose="02000000000000000000" pitchFamily="2" charset="0"/>
              <a:ea typeface="Roboto" panose="02000000000000000000" pitchFamily="2" charset="0"/>
            </a:rPr>
            <a:t>Needs 3200 student housing units at an investment of 77.5 million euros</a:t>
          </a:r>
          <a:endParaRPr lang="sr-Latn-RS" sz="13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402715" y="1445517"/>
        <a:ext cx="1499885" cy="1499885"/>
      </dsp:txXfrm>
    </dsp:sp>
    <dsp:sp modelId="{D8AF1E60-E996-479E-AD84-7687BEB600C7}">
      <dsp:nvSpPr>
        <dsp:cNvPr id="0" name=""/>
        <dsp:cNvSpPr/>
      </dsp:nvSpPr>
      <dsp:spPr>
        <a:xfrm>
          <a:off x="6789005" y="1134880"/>
          <a:ext cx="2121159" cy="21211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6734" tIns="17780" rIns="116734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b="0" i="0" kern="1200" baseline="0">
              <a:latin typeface="Roboto" panose="02000000000000000000" pitchFamily="2" charset="0"/>
              <a:ea typeface="Roboto" panose="02000000000000000000" pitchFamily="2" charset="0"/>
            </a:rPr>
            <a:t>Available housing units is 400 per 1000 habitants</a:t>
          </a:r>
          <a:endParaRPr lang="sr-Latn-RS" sz="14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7099642" y="1445517"/>
        <a:ext cx="1499885" cy="1499885"/>
      </dsp:txXfrm>
    </dsp:sp>
    <dsp:sp modelId="{7F1E2A92-A896-4B93-B3BF-B298E50761A2}">
      <dsp:nvSpPr>
        <dsp:cNvPr id="0" name=""/>
        <dsp:cNvSpPr/>
      </dsp:nvSpPr>
      <dsp:spPr>
        <a:xfrm>
          <a:off x="8485933" y="1134880"/>
          <a:ext cx="2121159" cy="21211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6734" tIns="17780" rIns="116734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b="0" i="0" kern="1200" baseline="0">
              <a:latin typeface="Roboto" panose="02000000000000000000" pitchFamily="2" charset="0"/>
              <a:ea typeface="Roboto" panose="02000000000000000000" pitchFamily="2" charset="0"/>
            </a:rPr>
            <a:t>Since 2015 a 70% price increase for price of housing</a:t>
          </a:r>
          <a:endParaRPr lang="sr-Latn-RS" sz="14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8796570" y="1445517"/>
        <a:ext cx="1499885" cy="1499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0C51F-28B6-42CD-82D8-C36D725C1F31}">
      <dsp:nvSpPr>
        <dsp:cNvPr id="0" name=""/>
        <dsp:cNvSpPr/>
      </dsp:nvSpPr>
      <dsp:spPr>
        <a:xfrm>
          <a:off x="0" y="0"/>
          <a:ext cx="8054585" cy="5034116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CC78F7-53A9-4257-A375-F24EE6AFE318}">
      <dsp:nvSpPr>
        <dsp:cNvPr id="0" name=""/>
        <dsp:cNvSpPr/>
      </dsp:nvSpPr>
      <dsp:spPr>
        <a:xfrm>
          <a:off x="929328" y="3674544"/>
          <a:ext cx="185255" cy="185255"/>
        </a:xfrm>
        <a:prstGeom prst="ellipse">
          <a:avLst/>
        </a:prstGeom>
        <a:gradFill rotWithShape="0">
          <a:gsLst>
            <a:gs pos="0">
              <a:schemeClr val="bg1">
                <a:lumMod val="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4211EC-FBD7-4031-BA24-4F76CCC91961}">
      <dsp:nvSpPr>
        <dsp:cNvPr id="0" name=""/>
        <dsp:cNvSpPr/>
      </dsp:nvSpPr>
      <dsp:spPr>
        <a:xfrm>
          <a:off x="1001458" y="3835996"/>
          <a:ext cx="1516651" cy="119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63" tIns="0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Slovenia to a large extent relies on non EU residents as work force.</a:t>
          </a:r>
          <a:endParaRPr lang="sr-Latn-RS" sz="1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001458" y="3835996"/>
        <a:ext cx="1516651" cy="1198119"/>
      </dsp:txXfrm>
    </dsp:sp>
    <dsp:sp modelId="{1EF45720-3671-4896-B483-721E6D05430F}">
      <dsp:nvSpPr>
        <dsp:cNvPr id="0" name=""/>
        <dsp:cNvSpPr/>
      </dsp:nvSpPr>
      <dsp:spPr>
        <a:xfrm>
          <a:off x="2287360" y="2572433"/>
          <a:ext cx="322183" cy="322183"/>
        </a:xfrm>
        <a:prstGeom prst="ellipse">
          <a:avLst/>
        </a:prstGeom>
        <a:gradFill rotWithShape="0">
          <a:gsLst>
            <a:gs pos="3000">
              <a:schemeClr val="bg1">
                <a:lumMod val="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D5A494-E96E-4E4C-AB56-7543E6696797}">
      <dsp:nvSpPr>
        <dsp:cNvPr id="0" name=""/>
        <dsp:cNvSpPr/>
      </dsp:nvSpPr>
      <dsp:spPr>
        <a:xfrm>
          <a:off x="2331893" y="2733524"/>
          <a:ext cx="2019268" cy="2300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18" tIns="0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Over 40% of non EU </a:t>
          </a:r>
          <a:r>
            <a:rPr lang="sr-Latn-RS" sz="1800" b="0" i="0" kern="1200" baseline="0" dirty="0" err="1">
              <a:latin typeface="Roboto" panose="02000000000000000000" pitchFamily="2" charset="0"/>
              <a:ea typeface="Roboto" panose="02000000000000000000" pitchFamily="2" charset="0"/>
            </a:rPr>
            <a:t>nationals</a:t>
          </a:r>
          <a:r>
            <a:rPr lang="sr-Latn-RS" sz="18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 live in </a:t>
          </a:r>
          <a:r>
            <a:rPr lang="sr-Latn-RS" sz="1800" b="0" i="0" kern="1200" baseline="0" dirty="0" err="1">
              <a:latin typeface="Roboto" panose="02000000000000000000" pitchFamily="2" charset="0"/>
              <a:ea typeface="Roboto" panose="02000000000000000000" pitchFamily="2" charset="0"/>
            </a:rPr>
            <a:t>overcrowded</a:t>
          </a:r>
          <a:r>
            <a:rPr lang="sr-Latn-RS" sz="18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sr-Latn-RS" sz="1800" b="0" i="0" kern="1200" baseline="0" dirty="0" err="1">
              <a:latin typeface="Roboto" panose="02000000000000000000" pitchFamily="2" charset="0"/>
              <a:ea typeface="Roboto" panose="02000000000000000000" pitchFamily="2" charset="0"/>
            </a:rPr>
            <a:t>accommodations</a:t>
          </a:r>
          <a:endParaRPr lang="sr-Latn-RS" sz="1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331893" y="2733524"/>
        <a:ext cx="2019268" cy="2300591"/>
      </dsp:txXfrm>
    </dsp:sp>
    <dsp:sp modelId="{0B0232A6-8DA1-4902-86FB-4681A917F853}">
      <dsp:nvSpPr>
        <dsp:cNvPr id="0" name=""/>
        <dsp:cNvSpPr/>
      </dsp:nvSpPr>
      <dsp:spPr>
        <a:xfrm>
          <a:off x="3958686" y="1709585"/>
          <a:ext cx="426893" cy="426893"/>
        </a:xfrm>
        <a:prstGeom prst="ellipse">
          <a:avLst/>
        </a:prstGeom>
        <a:gradFill rotWithShape="0">
          <a:gsLst>
            <a:gs pos="0">
              <a:schemeClr val="bg1">
                <a:lumMod val="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1491B9-4E96-4B95-BC0C-B8EA79294E4C}">
      <dsp:nvSpPr>
        <dsp:cNvPr id="0" name=""/>
        <dsp:cNvSpPr/>
      </dsp:nvSpPr>
      <dsp:spPr>
        <a:xfrm>
          <a:off x="4098478" y="1923032"/>
          <a:ext cx="1779774" cy="311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202" tIns="0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General (total) overcrowding rate is 11.5%</a:t>
          </a:r>
          <a:endParaRPr lang="sr-Latn-RS" sz="1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098478" y="1923032"/>
        <a:ext cx="1779774" cy="3111083"/>
      </dsp:txXfrm>
    </dsp:sp>
    <dsp:sp modelId="{194CC22D-9668-4461-BDD1-0ED425ECBBC8}">
      <dsp:nvSpPr>
        <dsp:cNvPr id="0" name=""/>
        <dsp:cNvSpPr/>
      </dsp:nvSpPr>
      <dsp:spPr>
        <a:xfrm>
          <a:off x="5779022" y="1138717"/>
          <a:ext cx="571875" cy="571875"/>
        </a:xfrm>
        <a:prstGeom prst="ellipse">
          <a:avLst/>
        </a:prstGeom>
        <a:gradFill rotWithShape="0">
          <a:gsLst>
            <a:gs pos="0">
              <a:schemeClr val="bg1">
                <a:lumMod val="5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A4D1AF-BEEF-4523-983C-73E8EA0E5C32}">
      <dsp:nvSpPr>
        <dsp:cNvPr id="0" name=""/>
        <dsp:cNvSpPr/>
      </dsp:nvSpPr>
      <dsp:spPr>
        <a:xfrm>
          <a:off x="6035639" y="1424654"/>
          <a:ext cx="2320331" cy="3609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025" tIns="0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0" i="0" kern="1200" baseline="0" dirty="0">
              <a:latin typeface="Roboto" panose="02000000000000000000" pitchFamily="2" charset="0"/>
              <a:ea typeface="Roboto" panose="02000000000000000000" pitchFamily="2" charset="0"/>
            </a:rPr>
            <a:t>Migration workers occupy overcrowded and low quality apartments and high rents are a burden to immigrant households.</a:t>
          </a:r>
          <a:endParaRPr lang="sr-Latn-RS" sz="18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6035639" y="1424654"/>
        <a:ext cx="2320331" cy="3609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0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1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0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Zástupný tex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Zástupný tex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83" name="Zástupný symbol obrázku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3.sv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4.png"/><Relationship Id="rId5" Type="http://schemas.openxmlformats.org/officeDocument/2006/relationships/image" Target="../media/image41.png"/><Relationship Id="rId10" Type="http://schemas.openxmlformats.org/officeDocument/2006/relationships/image" Target="../media/image33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15.jpe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5"/>
          <p:cNvSpPr/>
          <p:nvPr/>
        </p:nvSpPr>
        <p:spPr>
          <a:xfrm>
            <a:off x="515266" y="-5080"/>
            <a:ext cx="10876634" cy="5248802"/>
          </a:xfrm>
          <a:prstGeom prst="rect">
            <a:avLst/>
          </a:prstGeom>
          <a:gradFill>
            <a:gsLst>
              <a:gs pos="0">
                <a:srgbClr val="0D0D0D">
                  <a:alpha val="90000"/>
                </a:srgbClr>
              </a:gs>
              <a:gs pos="61000">
                <a:srgbClr val="000000">
                  <a:alpha val="76000"/>
                </a:srgbClr>
              </a:gs>
              <a:gs pos="88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endParaRPr/>
          </a:p>
        </p:txBody>
      </p:sp>
      <p:sp>
        <p:nvSpPr>
          <p:cNvPr id="95" name="TextBox 3"/>
          <p:cNvSpPr txBox="1"/>
          <p:nvPr/>
        </p:nvSpPr>
        <p:spPr>
          <a:xfrm>
            <a:off x="797189" y="227110"/>
            <a:ext cx="6772473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r>
              <a:rPr dirty="0"/>
              <a:t>Real Estate Old and Young Sharks </a:t>
            </a:r>
          </a:p>
        </p:txBody>
      </p:sp>
      <p:sp>
        <p:nvSpPr>
          <p:cNvPr id="96" name="TextBox 4"/>
          <p:cNvSpPr txBox="1"/>
          <p:nvPr/>
        </p:nvSpPr>
        <p:spPr>
          <a:xfrm>
            <a:off x="809888" y="900429"/>
            <a:ext cx="914400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000">
                <a:solidFill>
                  <a:srgbClr val="FF0021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r>
              <a:rPr b="1"/>
              <a:t>‘AFFORDABLE HOUSING IN EUROPE’</a:t>
            </a:r>
            <a:r>
              <a:t> - VIRTUAL ROUNDTABLE</a:t>
            </a:r>
          </a:p>
        </p:txBody>
      </p:sp>
      <p:pic>
        <p:nvPicPr>
          <p:cNvPr id="97" name="Obrázek 20" descr="Obráze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/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/>
          <p:cNvSpPr/>
          <p:nvPr/>
        </p:nvSpPr>
        <p:spPr>
          <a:xfrm rot="5400000">
            <a:off x="6076948" y="758991"/>
            <a:ext cx="520701" cy="11709401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0" name="Obdélník 23"/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1" name="Obrázek 15" descr="Obrázek 15"/>
          <p:cNvPicPr>
            <a:picLocks noChangeAspect="1"/>
          </p:cNvPicPr>
          <p:nvPr/>
        </p:nvPicPr>
        <p:blipFill>
          <a:blip r:embed="rId4"/>
          <a:srcRect l="23566" t="4710" r="29647" b="9713"/>
          <a:stretch>
            <a:fillRect/>
          </a:stretch>
        </p:blipFill>
        <p:spPr>
          <a:xfrm>
            <a:off x="8615841" y="2720361"/>
            <a:ext cx="3476229" cy="3467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1" y="21600"/>
                </a:cubicBezTo>
                <a:cubicBezTo>
                  <a:pt x="16766" y="21600"/>
                  <a:pt x="21600" y="16765"/>
                  <a:pt x="21600" y="10800"/>
                </a:cubicBezTo>
                <a:cubicBezTo>
                  <a:pt x="21600" y="4835"/>
                  <a:pt x="16766" y="0"/>
                  <a:pt x="10801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2" name="“Old Sharks” {Counselors of Real Estate® - seasoned real estate industry professionals}…"/>
          <p:cNvSpPr txBox="1"/>
          <p:nvPr/>
        </p:nvSpPr>
        <p:spPr>
          <a:xfrm>
            <a:off x="800100" y="1612900"/>
            <a:ext cx="9027354" cy="372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“Old Sharks” {Counselors of Real Estate® - seasoned real estate industry professionals}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vis-à-vis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      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“Young Sharks” {up to 35 years of age}</a:t>
            </a:r>
          </a:p>
          <a:p>
            <a:pPr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					60 mins + 15 mins Q&amp;A</a:t>
            </a:r>
          </a:p>
        </p:txBody>
      </p:sp>
      <p:pic>
        <p:nvPicPr>
          <p:cNvPr id="103" name="image.png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300" y="2311400"/>
            <a:ext cx="1016000" cy="972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.png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0" y="2349500"/>
            <a:ext cx="1016000" cy="934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.png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9100" y="2362200"/>
            <a:ext cx="1016000" cy="933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.png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5100" y="3200400"/>
            <a:ext cx="1016000" cy="1002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.png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0700" y="3187700"/>
            <a:ext cx="1016000" cy="10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.png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6300" y="3187700"/>
            <a:ext cx="1016000" cy="10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.png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1900" y="3187700"/>
            <a:ext cx="1016000" cy="1052029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December 4, 2024…"/>
          <p:cNvSpPr txBox="1"/>
          <p:nvPr/>
        </p:nvSpPr>
        <p:spPr>
          <a:xfrm>
            <a:off x="3162300" y="5346700"/>
            <a:ext cx="6859449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December 4, 2024</a:t>
            </a:r>
            <a:r>
              <a:rPr b="0" dirty="0"/>
              <a:t> </a:t>
            </a:r>
          </a:p>
          <a:p>
            <a:pPr>
              <a:defRPr i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9 AM Chicago CST/ 10 AM NYC – Montreal EST</a:t>
            </a:r>
          </a:p>
          <a:p>
            <a:pPr>
              <a:defRPr i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3 PM London GMT/ 4 PM CET/ 5 PM Athens EET – Istanbul EEST</a:t>
            </a:r>
          </a:p>
        </p:txBody>
      </p:sp>
      <p:pic>
        <p:nvPicPr>
          <p:cNvPr id="111" name="image.png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7900" y="2311400"/>
            <a:ext cx="1016000" cy="97117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4D93B-156F-E83C-E60A-1880C19FB2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82921" y="6400413"/>
            <a:ext cx="170879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1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43262-EBA2-631C-4B37-BBA9BB28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B0D8BBAF-F0EF-24CD-13ED-A86DF28E6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11F1BC41-C975-AA92-8942-FF73BF481835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9EE9E814-DAEA-B7B0-3023-3B8427139FA8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C295FC0A-D95A-345A-D146-2E86802F1FB6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“Old Sharks” {Counselors of Real Estate® - seasoned real estate industry professionals}…">
            <a:extLst>
              <a:ext uri="{FF2B5EF4-FFF2-40B4-BE49-F238E27FC236}">
                <a16:creationId xmlns:a16="http://schemas.microsoft.com/office/drawing/2014/main" id="{8B31D7B7-2A2D-3C22-F5DF-5074EFF91A03}"/>
              </a:ext>
            </a:extLst>
          </p:cNvPr>
          <p:cNvSpPr txBox="1"/>
          <p:nvPr/>
        </p:nvSpPr>
        <p:spPr>
          <a:xfrm>
            <a:off x="800100" y="1612900"/>
            <a:ext cx="9027354" cy="372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“Old Sharks” {Counselors of Real Estate® - seasoned real estate industry professionals}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vis-à-vis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      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“Young Sharks” {up to 35 years of age}</a:t>
            </a:r>
          </a:p>
          <a:p>
            <a:pPr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					60 mins + 15 mins Q&amp;A</a:t>
            </a:r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2EDFEAEA-574D-0CB9-2B7A-7083BAB10F0B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2" name="Obrázek 13">
            <a:extLst>
              <a:ext uri="{FF2B5EF4-FFF2-40B4-BE49-F238E27FC236}">
                <a16:creationId xmlns:a16="http://schemas.microsoft.com/office/drawing/2014/main" id="{92A50D48-CCAE-DA7C-84BF-E0411F0AF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357" y="216950"/>
            <a:ext cx="1509311" cy="495758"/>
          </a:xfrm>
          <a:prstGeom prst="rect">
            <a:avLst/>
          </a:prstGeom>
        </p:spPr>
      </p:pic>
      <p:pic>
        <p:nvPicPr>
          <p:cNvPr id="3" name="Picture 2" descr="A logo for a real estate company&#10;&#10;Description automatically generated">
            <a:extLst>
              <a:ext uri="{FF2B5EF4-FFF2-40B4-BE49-F238E27FC236}">
                <a16:creationId xmlns:a16="http://schemas.microsoft.com/office/drawing/2014/main" id="{3319A1F5-BA8E-D066-7D12-683C668030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5" y="5641514"/>
            <a:ext cx="1507664" cy="6586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CC5B89-249B-0153-43F4-99BE974AC0CD}"/>
              </a:ext>
            </a:extLst>
          </p:cNvPr>
          <p:cNvSpPr txBox="1"/>
          <p:nvPr/>
        </p:nvSpPr>
        <p:spPr>
          <a:xfrm>
            <a:off x="8609100" y="6039332"/>
            <a:ext cx="1024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prstClr val="black"/>
                </a:solidFill>
                <a:latin typeface="Gotham Book"/>
              </a:rPr>
              <a:t>Source: </a:t>
            </a:r>
            <a:r>
              <a:rPr lang="cs-CZ" sz="800" dirty="0" err="1">
                <a:solidFill>
                  <a:prstClr val="black"/>
                </a:solidFill>
                <a:latin typeface="Gotham Book"/>
              </a:rPr>
              <a:t>Eurostat</a:t>
            </a:r>
            <a:r>
              <a:rPr lang="cs-CZ" sz="800" dirty="0">
                <a:solidFill>
                  <a:prstClr val="black"/>
                </a:solidFill>
                <a:latin typeface="Gotham Book"/>
              </a:rPr>
              <a:t> </a:t>
            </a:r>
          </a:p>
        </p:txBody>
      </p:sp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6CC26BE5-6294-0476-F8F4-FC8BBBEFDF23}"/>
              </a:ext>
            </a:extLst>
          </p:cNvPr>
          <p:cNvSpPr txBox="1">
            <a:spLocks/>
          </p:cNvSpPr>
          <p:nvPr/>
        </p:nvSpPr>
        <p:spPr>
          <a:xfrm>
            <a:off x="2288872" y="15826"/>
            <a:ext cx="11654529" cy="116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POSSIBLE SOLUTIONS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1C4789-5E63-2208-DAC3-9D7A103F7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27184"/>
              </p:ext>
            </p:extLst>
          </p:nvPr>
        </p:nvGraphicFramePr>
        <p:xfrm>
          <a:off x="1618866" y="1240221"/>
          <a:ext cx="8954267" cy="3778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049">
                  <a:extLst>
                    <a:ext uri="{9D8B030D-6E8A-4147-A177-3AD203B41FA5}">
                      <a16:colId xmlns:a16="http://schemas.microsoft.com/office/drawing/2014/main" val="710385837"/>
                    </a:ext>
                  </a:extLst>
                </a:gridCol>
                <a:gridCol w="7568218">
                  <a:extLst>
                    <a:ext uri="{9D8B030D-6E8A-4147-A177-3AD203B41FA5}">
                      <a16:colId xmlns:a16="http://schemas.microsoft.com/office/drawing/2014/main" val="3271040004"/>
                    </a:ext>
                  </a:extLst>
                </a:gridCol>
              </a:tblGrid>
              <a:tr h="944592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>
                          <a:solidFill>
                            <a:sysClr val="windowText" lastClr="000000"/>
                          </a:solidFill>
                          <a:latin typeface="Gotham Medium" pitchFamily="50" charset="0"/>
                        </a:rPr>
                        <a:t>1.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>
                          <a:solidFill>
                            <a:sysClr val="windowText" lastClr="000000"/>
                          </a:solidFill>
                          <a:latin typeface="Gotham Book" panose="02000604040000020004" pitchFamily="50" charset="0"/>
                        </a:rPr>
                        <a:t>MARKET-BASED SOLUTION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423766"/>
                  </a:ext>
                </a:extLst>
              </a:tr>
              <a:tr h="472295">
                <a:tc>
                  <a:txBody>
                    <a:bodyPr/>
                    <a:lstStyle/>
                    <a:p>
                      <a:pPr algn="ctr"/>
                      <a:endParaRPr lang="cs-CZ" sz="1000" b="0" dirty="0">
                        <a:solidFill>
                          <a:sysClr val="windowText" lastClr="000000"/>
                        </a:solidFill>
                        <a:latin typeface="Gotham Medium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b="0" dirty="0">
                        <a:solidFill>
                          <a:sysClr val="windowText" lastClr="000000"/>
                        </a:solidFill>
                        <a:latin typeface="Gotham Book" panose="0200060404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381082"/>
                  </a:ext>
                </a:extLst>
              </a:tr>
              <a:tr h="944592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>
                          <a:solidFill>
                            <a:sysClr val="windowText" lastClr="000000"/>
                          </a:solidFill>
                          <a:latin typeface="Gotham Medium" pitchFamily="50" charset="0"/>
                        </a:rPr>
                        <a:t>2.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>
                          <a:solidFill>
                            <a:sysClr val="windowText" lastClr="000000"/>
                          </a:solidFill>
                          <a:latin typeface="Gotham Book" panose="02000604040000020004" pitchFamily="50" charset="0"/>
                        </a:rPr>
                        <a:t>GOVERNMENT SOLUTION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502682"/>
                  </a:ext>
                </a:extLst>
              </a:tr>
              <a:tr h="472295">
                <a:tc>
                  <a:txBody>
                    <a:bodyPr/>
                    <a:lstStyle/>
                    <a:p>
                      <a:pPr algn="ctr"/>
                      <a:endParaRPr lang="cs-CZ" sz="1000" b="0" dirty="0">
                        <a:solidFill>
                          <a:sysClr val="windowText" lastClr="000000"/>
                        </a:solidFill>
                        <a:latin typeface="Gotham Medium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b="0" dirty="0">
                        <a:solidFill>
                          <a:sysClr val="windowText" lastClr="000000"/>
                        </a:solidFill>
                        <a:latin typeface="Gotham Book" panose="02000604040000020004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084729"/>
                  </a:ext>
                </a:extLst>
              </a:tr>
              <a:tr h="944592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>
                          <a:solidFill>
                            <a:sysClr val="windowText" lastClr="000000"/>
                          </a:solidFill>
                          <a:latin typeface="Gotham Medium" pitchFamily="50" charset="0"/>
                        </a:rPr>
                        <a:t>3.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>
                          <a:solidFill>
                            <a:sysClr val="windowText" lastClr="000000"/>
                          </a:solidFill>
                          <a:latin typeface="Gotham Book" panose="02000604040000020004" pitchFamily="50" charset="0"/>
                        </a:rPr>
                        <a:t>SOCIALLY RESPONSIBLE BUSINESSES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84809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71625-175A-94FA-DD19-12AD9E67C34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10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481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02A54-A28E-0D7E-4D83-14BEEA475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B0773BCF-3B9C-255E-EC38-E3DF95EA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316B9870-81F6-93B9-66FE-F5B6E200A419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FF6AAC40-C477-C6FD-2F9B-8DF55F045D4F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D8D3FA2C-8996-D483-92F8-8B26C8AAB55F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486C39F6-6DC1-9122-84D8-3C15A486D10E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2" name="Obrázek 13">
            <a:extLst>
              <a:ext uri="{FF2B5EF4-FFF2-40B4-BE49-F238E27FC236}">
                <a16:creationId xmlns:a16="http://schemas.microsoft.com/office/drawing/2014/main" id="{CEF1D4C9-C621-B7D6-A693-D66F86933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357" y="216950"/>
            <a:ext cx="1509311" cy="495758"/>
          </a:xfrm>
          <a:prstGeom prst="rect">
            <a:avLst/>
          </a:prstGeom>
        </p:spPr>
      </p:pic>
      <p:pic>
        <p:nvPicPr>
          <p:cNvPr id="3" name="Picture 2" descr="A logo for a real estate company&#10;&#10;Description automatically generated">
            <a:extLst>
              <a:ext uri="{FF2B5EF4-FFF2-40B4-BE49-F238E27FC236}">
                <a16:creationId xmlns:a16="http://schemas.microsoft.com/office/drawing/2014/main" id="{51CDD89E-953D-C098-4CD3-7D04DB313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5" y="5641514"/>
            <a:ext cx="1507664" cy="658674"/>
          </a:xfrm>
          <a:prstGeom prst="rect">
            <a:avLst/>
          </a:prstGeom>
        </p:spPr>
      </p:pic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A210248F-B57D-9CB4-CFAE-9E447C4314B2}"/>
              </a:ext>
            </a:extLst>
          </p:cNvPr>
          <p:cNvSpPr txBox="1">
            <a:spLocks/>
          </p:cNvSpPr>
          <p:nvPr/>
        </p:nvSpPr>
        <p:spPr>
          <a:xfrm>
            <a:off x="2143325" y="-11319"/>
            <a:ext cx="11654529" cy="116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MARKET-BASED SOLUTION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93B8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= SMALLER APARTMENTS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9BBE64-F9CF-9735-56B5-9D1046971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712358"/>
              </p:ext>
            </p:extLst>
          </p:nvPr>
        </p:nvGraphicFramePr>
        <p:xfrm>
          <a:off x="593151" y="1451431"/>
          <a:ext cx="11005697" cy="3235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3424">
                  <a:extLst>
                    <a:ext uri="{9D8B030D-6E8A-4147-A177-3AD203B41FA5}">
                      <a16:colId xmlns:a16="http://schemas.microsoft.com/office/drawing/2014/main" val="271155516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40580888"/>
                    </a:ext>
                  </a:extLst>
                </a:gridCol>
                <a:gridCol w="941560">
                  <a:extLst>
                    <a:ext uri="{9D8B030D-6E8A-4147-A177-3AD203B41FA5}">
                      <a16:colId xmlns:a16="http://schemas.microsoft.com/office/drawing/2014/main" val="108726403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76975383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6635618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4136592843"/>
                    </a:ext>
                  </a:extLst>
                </a:gridCol>
                <a:gridCol w="943200">
                  <a:extLst>
                    <a:ext uri="{9D8B030D-6E8A-4147-A177-3AD203B41FA5}">
                      <a16:colId xmlns:a16="http://schemas.microsoft.com/office/drawing/2014/main" val="399656647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177470260"/>
                    </a:ext>
                  </a:extLst>
                </a:gridCol>
                <a:gridCol w="181070">
                  <a:extLst>
                    <a:ext uri="{9D8B030D-6E8A-4147-A177-3AD203B41FA5}">
                      <a16:colId xmlns:a16="http://schemas.microsoft.com/office/drawing/2014/main" val="3630536881"/>
                    </a:ext>
                  </a:extLst>
                </a:gridCol>
                <a:gridCol w="724277">
                  <a:extLst>
                    <a:ext uri="{9D8B030D-6E8A-4147-A177-3AD203B41FA5}">
                      <a16:colId xmlns:a16="http://schemas.microsoft.com/office/drawing/2014/main" val="193646077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91055976"/>
                    </a:ext>
                  </a:extLst>
                </a:gridCol>
                <a:gridCol w="1860166">
                  <a:extLst>
                    <a:ext uri="{9D8B030D-6E8A-4147-A177-3AD203B41FA5}">
                      <a16:colId xmlns:a16="http://schemas.microsoft.com/office/drawing/2014/main" val="2182267182"/>
                    </a:ext>
                  </a:extLst>
                </a:gridCol>
              </a:tblGrid>
              <a:tr h="363987"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  <a:latin typeface="Gotham Medium" pitchFamily="50" charset="0"/>
                        </a:rPr>
                        <a:t>USUAL</a:t>
                      </a:r>
                      <a:endParaRPr lang="cs-CZ" sz="1200" b="0" i="0" u="none" strike="noStrike" dirty="0">
                        <a:solidFill>
                          <a:schemeClr val="bg1"/>
                        </a:solidFill>
                        <a:effectLst/>
                        <a:latin typeface="Gotham Medium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  <a:latin typeface="Gotham Medium" pitchFamily="50" charset="0"/>
                        </a:rPr>
                        <a:t>IDEAL FOR RENTAL LIVING</a:t>
                      </a:r>
                      <a:endParaRPr lang="cs-CZ" sz="1200" b="0" i="0" u="none" strike="noStrike" dirty="0">
                        <a:solidFill>
                          <a:schemeClr val="bg1"/>
                        </a:solidFill>
                        <a:effectLst/>
                        <a:latin typeface="Gotham Medium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745870"/>
                  </a:ext>
                </a:extLst>
              </a:tr>
              <a:tr h="7110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TYPE OF APARTMENT </a:t>
                      </a:r>
                      <a:r>
                        <a:rPr lang="cs-CZ" sz="1200" u="none" strike="noStrike" dirty="0">
                          <a:effectLst/>
                          <a:latin typeface="+mn-lt"/>
                        </a:rPr>
                        <a:t>↓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91" marR="8891" marT="8891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SIZE</a:t>
                      </a:r>
                    </a:p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(SQM)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RENT (EUR/SQM/MONTH)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RENT (EUR/MONTH)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SIZE</a:t>
                      </a:r>
                    </a:p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(SQM)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RENT (EUR/SQM/MONTH)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RENT (EUR/MONTH)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  <a:latin typeface="Gotham Book" panose="02000604040000020004" pitchFamily="50" charset="0"/>
                        </a:rPr>
                        <a:t>RENT SAVING (EUR)</a:t>
                      </a:r>
                      <a:endParaRPr lang="cs-CZ" sz="1200" b="0" i="0" u="none" strike="noStrike" dirty="0">
                        <a:solidFill>
                          <a:schemeClr val="bg1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chemeClr val="bg1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  <a:latin typeface="Gotham Book" panose="02000604040000020004" pitchFamily="50" charset="0"/>
                        </a:rPr>
                        <a:t>HIGHER INVESTOR'S REVENUE PER SQM</a:t>
                      </a:r>
                      <a:endParaRPr lang="cs-CZ" sz="1200" b="0" i="0" u="none" strike="noStrike" dirty="0">
                        <a:solidFill>
                          <a:schemeClr val="bg1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98638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STUDIO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Gotham Book" panose="02000604040000020004" pitchFamily="50" charset="0"/>
                        </a:rPr>
                        <a:t>40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22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Gotham Book" panose="02000604040000020004" pitchFamily="50" charset="0"/>
                        </a:rPr>
                        <a:t>880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Gotham Book" panose="02000604040000020004" pitchFamily="50" charset="0"/>
                        </a:rPr>
                        <a:t>25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32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800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B050"/>
                          </a:solidFill>
                          <a:effectLst/>
                          <a:latin typeface="Gotham Book" panose="02000604040000020004" pitchFamily="50" charset="0"/>
                        </a:rPr>
                        <a:t>-80</a:t>
                      </a:r>
                      <a:endParaRPr lang="cs-CZ" sz="1200" b="0" i="0" u="none" strike="noStrike" dirty="0">
                        <a:solidFill>
                          <a:srgbClr val="00B05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B050"/>
                          </a:solidFill>
                          <a:effectLst/>
                          <a:latin typeface="Gotham Book" panose="02000604040000020004" pitchFamily="50" charset="0"/>
                        </a:rPr>
                        <a:t>+45%</a:t>
                      </a:r>
                      <a:endParaRPr lang="cs-CZ" sz="1200" b="0" i="0" u="none" strike="noStrike" dirty="0">
                        <a:solidFill>
                          <a:srgbClr val="00B05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56714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otham Book" panose="02000604040000020004" pitchFamily="50" charset="0"/>
                        </a:rPr>
                        <a:t>2 ROOMS + KITCHEN + BATHROOM APARTMENT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Gotham Book" panose="02000604040000020004" pitchFamily="50" charset="0"/>
                        </a:rPr>
                        <a:t>60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Gotham Book" panose="02000604040000020004" pitchFamily="50" charset="0"/>
                        </a:rPr>
                        <a:t>18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Gotham Book" panose="02000604040000020004" pitchFamily="50" charset="0"/>
                        </a:rPr>
                        <a:t>1080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40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Gotham Book" panose="02000604040000020004" pitchFamily="50" charset="0"/>
                        </a:rPr>
                        <a:t>23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920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B050"/>
                          </a:solidFill>
                          <a:effectLst/>
                          <a:latin typeface="Gotham Book" panose="02000604040000020004" pitchFamily="50" charset="0"/>
                        </a:rPr>
                        <a:t>-160</a:t>
                      </a:r>
                      <a:endParaRPr lang="cs-CZ" sz="1200" b="0" i="0" u="none" strike="noStrike" dirty="0">
                        <a:solidFill>
                          <a:srgbClr val="00B05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B050"/>
                          </a:solidFill>
                          <a:effectLst/>
                          <a:latin typeface="Gotham Book" panose="02000604040000020004" pitchFamily="50" charset="0"/>
                        </a:rPr>
                        <a:t>+28%</a:t>
                      </a:r>
                      <a:endParaRPr lang="cs-CZ" sz="1200" b="0" i="0" u="none" strike="noStrike" dirty="0">
                        <a:solidFill>
                          <a:srgbClr val="00B05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33294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otham Book" panose="02000604040000020004" pitchFamily="50" charset="0"/>
                        </a:rPr>
                        <a:t>3 ROOMS + KITCHEN + BATHROOM APARTMENT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Gotham Book" panose="02000604040000020004" pitchFamily="50" charset="0"/>
                        </a:rPr>
                        <a:t>90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Gotham Book" panose="02000604040000020004" pitchFamily="50" charset="0"/>
                        </a:rPr>
                        <a:t>15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Gotham Book" panose="02000604040000020004" pitchFamily="50" charset="0"/>
                        </a:rPr>
                        <a:t>1350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60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Gotham Book" panose="02000604040000020004" pitchFamily="50" charset="0"/>
                        </a:rPr>
                        <a:t>18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Gotham Book" panose="02000604040000020004" pitchFamily="50" charset="0"/>
                        </a:rPr>
                        <a:t>1080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B050"/>
                          </a:solidFill>
                          <a:effectLst/>
                          <a:latin typeface="Gotham Book" panose="02000604040000020004" pitchFamily="50" charset="0"/>
                        </a:rPr>
                        <a:t>-270</a:t>
                      </a:r>
                      <a:endParaRPr lang="cs-CZ" sz="1200" b="0" i="0" u="none" strike="noStrike" dirty="0">
                        <a:solidFill>
                          <a:srgbClr val="00B05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00B050"/>
                          </a:solidFill>
                          <a:effectLst/>
                          <a:latin typeface="Gotham Book" panose="02000604040000020004" pitchFamily="50" charset="0"/>
                        </a:rPr>
                        <a:t>+20%</a:t>
                      </a:r>
                      <a:endParaRPr lang="cs-CZ" sz="1200" b="0" i="0" u="none" strike="noStrike" dirty="0">
                        <a:solidFill>
                          <a:srgbClr val="00B050"/>
                        </a:solidFill>
                        <a:effectLst/>
                        <a:latin typeface="Gotham Book" panose="02000604040000020004" pitchFamily="50" charset="0"/>
                      </a:endParaRPr>
                    </a:p>
                  </a:txBody>
                  <a:tcPr marL="8891" marR="8891" marT="8891" marB="0" anchor="ctr">
                    <a:lnL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3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176750"/>
                  </a:ext>
                </a:extLst>
              </a:tr>
            </a:tbl>
          </a:graphicData>
        </a:graphic>
      </p:graphicFrame>
      <p:sp>
        <p:nvSpPr>
          <p:cNvPr id="8" name="TextovéPole 2">
            <a:extLst>
              <a:ext uri="{FF2B5EF4-FFF2-40B4-BE49-F238E27FC236}">
                <a16:creationId xmlns:a16="http://schemas.microsoft.com/office/drawing/2014/main" id="{DF40C3CF-93A8-6A62-4256-BA94BE8B18F6}"/>
              </a:ext>
            </a:extLst>
          </p:cNvPr>
          <p:cNvSpPr txBox="1"/>
          <p:nvPr/>
        </p:nvSpPr>
        <p:spPr>
          <a:xfrm>
            <a:off x="5410859" y="5819243"/>
            <a:ext cx="13702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Source: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 </a:t>
            </a:r>
            <a:r>
              <a:rPr kumimoji="0" lang="cs-CZ" sz="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BTR </a:t>
            </a:r>
            <a:r>
              <a:rPr kumimoji="0" lang="cs-CZ" sz="8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Consulting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Segoe UI Ligh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F43FE-CF34-03FD-10D5-9E6A850F40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11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794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81D9D-454B-8AC9-E9D3-81FD212D7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B7C309B7-3947-BFDE-6B91-6B64C71E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CBDFABA0-059C-2439-4981-91C3904D3662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699690E2-2A08-DBE8-2303-82BA4906D112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58CB2568-FA90-C071-EF2E-1BD22219D85A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C20DC1CF-FFB0-BF86-CA12-6EDDD4119F52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2" name="Obrázek 13">
            <a:extLst>
              <a:ext uri="{FF2B5EF4-FFF2-40B4-BE49-F238E27FC236}">
                <a16:creationId xmlns:a16="http://schemas.microsoft.com/office/drawing/2014/main" id="{220D06F0-3BDC-B951-B029-D770726F6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357" y="216950"/>
            <a:ext cx="1509311" cy="495758"/>
          </a:xfrm>
          <a:prstGeom prst="rect">
            <a:avLst/>
          </a:prstGeom>
        </p:spPr>
      </p:pic>
      <p:pic>
        <p:nvPicPr>
          <p:cNvPr id="3" name="Picture 2" descr="A logo for a real estate company&#10;&#10;Description automatically generated">
            <a:extLst>
              <a:ext uri="{FF2B5EF4-FFF2-40B4-BE49-F238E27FC236}">
                <a16:creationId xmlns:a16="http://schemas.microsoft.com/office/drawing/2014/main" id="{1404D063-7489-4C97-1AFF-B9281820CD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5" y="5641514"/>
            <a:ext cx="1507664" cy="658674"/>
          </a:xfrm>
          <a:prstGeom prst="rect">
            <a:avLst/>
          </a:prstGeom>
        </p:spPr>
      </p:pic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C7C9E0FF-5195-B3E4-9435-35E41339EBB5}"/>
              </a:ext>
            </a:extLst>
          </p:cNvPr>
          <p:cNvSpPr txBox="1">
            <a:spLocks/>
          </p:cNvSpPr>
          <p:nvPr/>
        </p:nvSpPr>
        <p:spPr>
          <a:xfrm>
            <a:off x="2249539" y="-115444"/>
            <a:ext cx="11654529" cy="116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GOVERNMENT SOLUTION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93B8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= SUBSIDY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A3555-6DA1-9C98-7D66-58E4FAB1F291}"/>
              </a:ext>
            </a:extLst>
          </p:cNvPr>
          <p:cNvSpPr txBox="1"/>
          <p:nvPr/>
        </p:nvSpPr>
        <p:spPr>
          <a:xfrm>
            <a:off x="938349" y="1198846"/>
            <a:ext cx="10606364" cy="3921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Gotham Medium" pitchFamily="50" charset="0"/>
              </a:rPr>
              <a:t>CZECH PROGRAMME OF AFFORDABLE HOUSING (2024)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Book" panose="02000604040000020004" pitchFamily="50" charset="0"/>
              </a:rPr>
              <a:t>supported by the European Union</a:t>
            </a:r>
            <a:endParaRPr lang="cs-CZ" dirty="0">
              <a:latin typeface="Gotham Book" panose="02000604040000020004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Book" panose="02000604040000020004" pitchFamily="50" charset="0"/>
              </a:rPr>
              <a:t>25% subsidy + 65% discounted loan + 10% equity = 100%</a:t>
            </a:r>
            <a:endParaRPr lang="cs-CZ" dirty="0">
              <a:latin typeface="Gotham Book" panose="02000604040000020004" pitchFamily="50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Gotham Book" panose="02000604040000020004" pitchFamily="50" charset="0"/>
              </a:rPr>
              <a:t>100 %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cs-CZ" dirty="0">
                <a:latin typeface="Gotham Book" panose="02000604040000020004" pitchFamily="50" charset="0"/>
              </a:rPr>
              <a:t> 10 000 000 EUR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Book" panose="02000604040000020004" pitchFamily="50" charset="0"/>
              </a:rPr>
              <a:t>for the purchase, construction or reconstruction of apartments</a:t>
            </a:r>
            <a:endParaRPr lang="cs-CZ" dirty="0">
              <a:latin typeface="Gotham Book" panose="02000604040000020004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Gotham Book" panose="02000604040000020004" pitchFamily="50" charset="0"/>
              </a:rPr>
              <a:t>Cap on rent </a:t>
            </a:r>
            <a:r>
              <a:rPr lang="en-GB" dirty="0">
                <a:latin typeface="Gotham Book" panose="02000604040000020004" pitchFamily="50" charset="0"/>
              </a:rPr>
              <a:t>&amp;</a:t>
            </a:r>
            <a:r>
              <a:rPr lang="cs-CZ" dirty="0">
                <a:latin typeface="Gotham Book" panose="02000604040000020004" pitchFamily="50" charset="0"/>
              </a:rPr>
              <a:t> Cap on </a:t>
            </a:r>
            <a:r>
              <a:rPr lang="cs-CZ" dirty="0" err="1">
                <a:latin typeface="Gotham Book" panose="02000604040000020004" pitchFamily="50" charset="0"/>
              </a:rPr>
              <a:t>indexation</a:t>
            </a:r>
            <a:endParaRPr lang="cs-CZ" dirty="0">
              <a:latin typeface="Gotham Book" panose="02000604040000020004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Book" panose="02000604040000020004" pitchFamily="50" charset="0"/>
              </a:rPr>
              <a:t>Targeted at specific population groups</a:t>
            </a:r>
            <a:endParaRPr lang="cs-CZ" dirty="0">
              <a:latin typeface="Gotham Book" panose="02000604040000020004" pitchFamily="50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otham Book" panose="02000604040000020004" pitchFamily="50" charset="0"/>
              </a:rPr>
              <a:t>needed professions, young people, up to a certain income limit</a:t>
            </a:r>
            <a:endParaRPr lang="cs-CZ" dirty="0">
              <a:latin typeface="Gotham Book" panose="02000604040000020004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latin typeface="Gotham Book" panose="02000604040000020004" pitchFamily="50" charset="0"/>
            </a:endParaRP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FF842B-1F63-60E8-E514-AD70A7857384}"/>
              </a:ext>
            </a:extLst>
          </p:cNvPr>
          <p:cNvSpPr txBox="1"/>
          <p:nvPr/>
        </p:nvSpPr>
        <p:spPr>
          <a:xfrm>
            <a:off x="5253851" y="5863129"/>
            <a:ext cx="21668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Source: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 </a:t>
            </a:r>
            <a:r>
              <a:rPr kumimoji="0" lang="cs-CZ" sz="8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State</a:t>
            </a:r>
            <a:r>
              <a:rPr kumimoji="0" lang="cs-CZ" sz="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 </a:t>
            </a:r>
            <a:r>
              <a:rPr kumimoji="0" lang="cs-CZ" sz="8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Investment</a:t>
            </a:r>
            <a:r>
              <a:rPr kumimoji="0" lang="cs-CZ" sz="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 Support </a:t>
            </a:r>
            <a:r>
              <a:rPr kumimoji="0" lang="cs-CZ" sz="8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Fund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Segoe U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5704D-C020-09F7-9AA3-5734DE0CFC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12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108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D5145-8296-0E2F-EF29-53FE47748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4CA64150-18F4-0393-AAED-220B6CF4E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81F6600D-425C-E484-7818-3311FA28C3C7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94561AC8-49E6-B676-9DAA-6FD0E9806A84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F9AAF7A5-2C04-67A7-3DF5-64CF8C48B6E1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7C15872F-790B-0054-B78F-FB772CE65A48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2" name="Obrázek 13">
            <a:extLst>
              <a:ext uri="{FF2B5EF4-FFF2-40B4-BE49-F238E27FC236}">
                <a16:creationId xmlns:a16="http://schemas.microsoft.com/office/drawing/2014/main" id="{23537B3D-31F1-0412-67E5-4A49D8C3A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357" y="216950"/>
            <a:ext cx="1509311" cy="495758"/>
          </a:xfrm>
          <a:prstGeom prst="rect">
            <a:avLst/>
          </a:prstGeom>
        </p:spPr>
      </p:pic>
      <p:pic>
        <p:nvPicPr>
          <p:cNvPr id="3" name="Picture 2" descr="A logo for a real estate company&#10;&#10;Description automatically generated">
            <a:extLst>
              <a:ext uri="{FF2B5EF4-FFF2-40B4-BE49-F238E27FC236}">
                <a16:creationId xmlns:a16="http://schemas.microsoft.com/office/drawing/2014/main" id="{25ECC421-4B1E-F95A-8D8A-7A88EAEBA8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5" y="5641514"/>
            <a:ext cx="1507664" cy="658674"/>
          </a:xfrm>
          <a:prstGeom prst="rect">
            <a:avLst/>
          </a:prstGeom>
        </p:spPr>
      </p:pic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059CD3F9-4A37-11C8-E9B4-C628E42C38A9}"/>
              </a:ext>
            </a:extLst>
          </p:cNvPr>
          <p:cNvSpPr txBox="1">
            <a:spLocks/>
          </p:cNvSpPr>
          <p:nvPr/>
        </p:nvSpPr>
        <p:spPr>
          <a:xfrm>
            <a:off x="2249962" y="-115444"/>
            <a:ext cx="10515600" cy="116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SOCIALLY RESPONSIBLE BUSINESSES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E1D3E7-6610-B5F3-1216-46328CAC4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8601" y="992654"/>
            <a:ext cx="3429000" cy="2143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7D9F61-58E8-7E8E-4521-53C7EB20F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602" y="3443797"/>
            <a:ext cx="3429000" cy="21621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CDB442-F663-DED0-5F5B-B484070C4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4964" y="991512"/>
            <a:ext cx="3429000" cy="21431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B6231E-6BD0-F3B2-ACF9-292CD823A7B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10573"/>
          <a:stretch/>
        </p:blipFill>
        <p:spPr>
          <a:xfrm>
            <a:off x="8774965" y="3443797"/>
            <a:ext cx="3429000" cy="216217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1424564-EF37-0C63-1883-C608E377CA75}"/>
              </a:ext>
            </a:extLst>
          </p:cNvPr>
          <p:cNvSpPr/>
          <p:nvPr/>
        </p:nvSpPr>
        <p:spPr>
          <a:xfrm>
            <a:off x="6093869" y="2737061"/>
            <a:ext cx="2556000" cy="343359"/>
          </a:xfrm>
          <a:prstGeom prst="roundRect">
            <a:avLst/>
          </a:prstGeom>
          <a:solidFill>
            <a:srgbClr val="286F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Amadeus Residence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467A522-9E21-C0C8-A455-208F42956D05}"/>
              </a:ext>
            </a:extLst>
          </p:cNvPr>
          <p:cNvSpPr/>
          <p:nvPr/>
        </p:nvSpPr>
        <p:spPr>
          <a:xfrm>
            <a:off x="9522868" y="2737061"/>
            <a:ext cx="2556000" cy="343359"/>
          </a:xfrm>
          <a:prstGeom prst="roundRect">
            <a:avLst/>
          </a:prstGeom>
          <a:solidFill>
            <a:srgbClr val="286F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Project Harfa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25F933-D61D-1F98-8232-68EEF3C1F5B4}"/>
              </a:ext>
            </a:extLst>
          </p:cNvPr>
          <p:cNvSpPr/>
          <p:nvPr/>
        </p:nvSpPr>
        <p:spPr>
          <a:xfrm>
            <a:off x="6093869" y="5227999"/>
            <a:ext cx="2556000" cy="343359"/>
          </a:xfrm>
          <a:prstGeom prst="roundRect">
            <a:avLst/>
          </a:prstGeom>
          <a:solidFill>
            <a:srgbClr val="286F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Opatov City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E10CB06-816D-C245-ECD5-53DF061F4A83}"/>
              </a:ext>
            </a:extLst>
          </p:cNvPr>
          <p:cNvSpPr/>
          <p:nvPr/>
        </p:nvSpPr>
        <p:spPr>
          <a:xfrm>
            <a:off x="9522868" y="5227999"/>
            <a:ext cx="2556000" cy="343359"/>
          </a:xfrm>
          <a:prstGeom prst="roundRect">
            <a:avLst/>
          </a:prstGeom>
          <a:solidFill>
            <a:srgbClr val="286F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Prague 14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B97F2A7-39DE-E661-24CC-BFE870AED13C}"/>
              </a:ext>
            </a:extLst>
          </p:cNvPr>
          <p:cNvSpPr/>
          <p:nvPr/>
        </p:nvSpPr>
        <p:spPr>
          <a:xfrm>
            <a:off x="796972" y="1630446"/>
            <a:ext cx="3834398" cy="720000"/>
          </a:xfrm>
          <a:prstGeom prst="roundRect">
            <a:avLst/>
          </a:prstGeom>
          <a:noFill/>
          <a:ln>
            <a:solidFill>
              <a:srgbClr val="C5E9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661 affordable rental apartments in construction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0D76921-5700-A3E8-BEE3-B73DAB44266E}"/>
              </a:ext>
            </a:extLst>
          </p:cNvPr>
          <p:cNvSpPr/>
          <p:nvPr/>
        </p:nvSpPr>
        <p:spPr>
          <a:xfrm>
            <a:off x="796972" y="2492851"/>
            <a:ext cx="3834398" cy="720000"/>
          </a:xfrm>
          <a:prstGeom prst="roundRect">
            <a:avLst/>
          </a:prstGeom>
          <a:noFill/>
          <a:ln>
            <a:solidFill>
              <a:srgbClr val="C5E9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Rent up to 20% below the local market standard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0B56C05-D243-CAB2-EFDF-EBE0033B3953}"/>
              </a:ext>
            </a:extLst>
          </p:cNvPr>
          <p:cNvSpPr/>
          <p:nvPr/>
        </p:nvSpPr>
        <p:spPr>
          <a:xfrm>
            <a:off x="796972" y="3367232"/>
            <a:ext cx="3834398" cy="1571888"/>
          </a:xfrm>
          <a:prstGeom prst="roundRect">
            <a:avLst/>
          </a:prstGeom>
          <a:noFill/>
          <a:ln>
            <a:solidFill>
              <a:srgbClr val="C5E9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 employees in supported professions primarily in the public sector (e.g., nurses, doctors, teachers, police officers, firefighters).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1" name="TextovéPole 2">
            <a:extLst>
              <a:ext uri="{FF2B5EF4-FFF2-40B4-BE49-F238E27FC236}">
                <a16:creationId xmlns:a16="http://schemas.microsoft.com/office/drawing/2014/main" id="{4E5AFCF2-6035-D54B-5521-4D1EF98B2DFF}"/>
              </a:ext>
            </a:extLst>
          </p:cNvPr>
          <p:cNvSpPr txBox="1"/>
          <p:nvPr/>
        </p:nvSpPr>
        <p:spPr>
          <a:xfrm>
            <a:off x="5492388" y="6003599"/>
            <a:ext cx="12072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Source: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 </a:t>
            </a:r>
            <a:r>
              <a:rPr kumimoji="0" lang="cs-CZ" sz="8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Erste</a:t>
            </a:r>
            <a:r>
              <a:rPr kumimoji="0" lang="cs-CZ" sz="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 Group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Segoe U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99E26-3CD8-EBF5-9259-74033576AA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9480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02BFF-64B6-3EC7-6B0F-CF5C0BFD8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3DD19B8-DAB9-49A3-3FC1-960AD8EC4181}"/>
              </a:ext>
            </a:extLst>
          </p:cNvPr>
          <p:cNvSpPr/>
          <p:nvPr/>
        </p:nvSpPr>
        <p:spPr>
          <a:xfrm>
            <a:off x="520700" y="0"/>
            <a:ext cx="13620813" cy="5580514"/>
          </a:xfrm>
          <a:prstGeom prst="rect">
            <a:avLst/>
          </a:prstGeom>
          <a:gradFill>
            <a:gsLst>
              <a:gs pos="0">
                <a:srgbClr val="0D0D0D">
                  <a:alpha val="90000"/>
                </a:srgbClr>
              </a:gs>
              <a:gs pos="61000">
                <a:srgbClr val="000000">
                  <a:alpha val="76000"/>
                </a:srgbClr>
              </a:gs>
              <a:gs pos="88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endParaRPr/>
          </a:p>
        </p:txBody>
      </p:sp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7A87E31C-8247-CBCB-2A5A-C50814DC6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06" y="5627210"/>
            <a:ext cx="979510" cy="6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82862A78-7B1D-C703-DC9A-BB56069C1087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FFDACD42-6327-7263-1A91-9835F4F7CCA2}"/>
              </a:ext>
            </a:extLst>
          </p:cNvPr>
          <p:cNvSpPr/>
          <p:nvPr/>
        </p:nvSpPr>
        <p:spPr>
          <a:xfrm rot="5400000">
            <a:off x="6076948" y="758991"/>
            <a:ext cx="520701" cy="11709401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A0981543-FB12-D42A-3972-BA4DBAEA4C6C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B78995B4-975E-9EDF-D1D2-156341927C3B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0B5880D-4C4E-B96C-4AAC-C24F585D2D37}"/>
              </a:ext>
            </a:extLst>
          </p:cNvPr>
          <p:cNvSpPr txBox="1"/>
          <p:nvPr/>
        </p:nvSpPr>
        <p:spPr>
          <a:xfrm>
            <a:off x="797189" y="227110"/>
            <a:ext cx="6772473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endParaRPr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B0107A5-1DB4-3FD3-F3DC-7DE7417A9789}"/>
              </a:ext>
            </a:extLst>
          </p:cNvPr>
          <p:cNvSpPr txBox="1"/>
          <p:nvPr/>
        </p:nvSpPr>
        <p:spPr>
          <a:xfrm>
            <a:off x="797188" y="839251"/>
            <a:ext cx="105976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pPr algn="ctr"/>
            <a:r>
              <a:rPr lang="en-US" sz="4400" b="1" dirty="0">
                <a:solidFill>
                  <a:schemeClr val="bg1"/>
                </a:solidFill>
              </a:rPr>
              <a:t>Austria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1CC74F9-D80D-64B1-9E4A-57038F52A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44092" r="6539" b="6403"/>
          <a:stretch/>
        </p:blipFill>
        <p:spPr>
          <a:xfrm>
            <a:off x="1185377" y="1813752"/>
            <a:ext cx="9821246" cy="30663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B00E3E-A2D8-72CE-C8AF-3EA25D4ADC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14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773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FF331-7587-CCB1-1BD6-880542486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D99B70BF-8B62-B650-A1D7-BD8D4CB18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DD54CD82-E711-F2A9-0C74-BC14A3C441A3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6DB3E36C-2C1B-09A8-C0AF-A9875F654511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EC64D90B-7FB8-87CC-1788-4645848F2F45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11F9B8CC-CB7B-2714-75D4-F46DB393DEFC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cxnSp>
        <p:nvCxnSpPr>
          <p:cNvPr id="5" name="Gerader Verbinder 5">
            <a:extLst>
              <a:ext uri="{FF2B5EF4-FFF2-40B4-BE49-F238E27FC236}">
                <a16:creationId xmlns:a16="http://schemas.microsoft.com/office/drawing/2014/main" id="{D0834B74-6773-00F0-36DD-1853A0D1E2EC}"/>
              </a:ext>
            </a:extLst>
          </p:cNvPr>
          <p:cNvCxnSpPr/>
          <p:nvPr/>
        </p:nvCxnSpPr>
        <p:spPr>
          <a:xfrm>
            <a:off x="1066528" y="1014784"/>
            <a:ext cx="0" cy="41044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Gerader Verbinder 8">
            <a:extLst>
              <a:ext uri="{FF2B5EF4-FFF2-40B4-BE49-F238E27FC236}">
                <a16:creationId xmlns:a16="http://schemas.microsoft.com/office/drawing/2014/main" id="{D429790D-0C26-F22A-ECA0-983263B54314}"/>
              </a:ext>
            </a:extLst>
          </p:cNvPr>
          <p:cNvCxnSpPr>
            <a:cxnSpLocks/>
          </p:cNvCxnSpPr>
          <p:nvPr/>
        </p:nvCxnSpPr>
        <p:spPr>
          <a:xfrm>
            <a:off x="1066528" y="1014784"/>
            <a:ext cx="751282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Gerader Verbinder 10">
            <a:extLst>
              <a:ext uri="{FF2B5EF4-FFF2-40B4-BE49-F238E27FC236}">
                <a16:creationId xmlns:a16="http://schemas.microsoft.com/office/drawing/2014/main" id="{AAFCF1ED-2BFC-509B-7145-DEE39B8B11FB}"/>
              </a:ext>
            </a:extLst>
          </p:cNvPr>
          <p:cNvCxnSpPr>
            <a:cxnSpLocks/>
          </p:cNvCxnSpPr>
          <p:nvPr/>
        </p:nvCxnSpPr>
        <p:spPr>
          <a:xfrm>
            <a:off x="1066528" y="5119240"/>
            <a:ext cx="751282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Holder 3">
            <a:extLst>
              <a:ext uri="{FF2B5EF4-FFF2-40B4-BE49-F238E27FC236}">
                <a16:creationId xmlns:a16="http://schemas.microsoft.com/office/drawing/2014/main" id="{13AE3797-0A5C-BA68-98DB-E37E7A2EB0CA}"/>
              </a:ext>
            </a:extLst>
          </p:cNvPr>
          <p:cNvSpPr txBox="1">
            <a:spLocks/>
          </p:cNvSpPr>
          <p:nvPr/>
        </p:nvSpPr>
        <p:spPr>
          <a:xfrm>
            <a:off x="1066527" y="191239"/>
            <a:ext cx="944907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noProof="0" dirty="0">
                <a:solidFill>
                  <a:srgbClr val="4FAD26"/>
                </a:solidFill>
                <a:latin typeface="Yantramanav" panose="02000000000000000000" pitchFamily="2" charset="0"/>
                <a:cs typeface="Yantramanav" panose="02000000000000000000" pitchFamily="2" charset="0"/>
              </a:rPr>
              <a:t>Responsive planning and affordable housing in Europe</a:t>
            </a:r>
          </a:p>
        </p:txBody>
      </p:sp>
      <p:pic>
        <p:nvPicPr>
          <p:cNvPr id="9" name="Grafik 2">
            <a:extLst>
              <a:ext uri="{FF2B5EF4-FFF2-40B4-BE49-F238E27FC236}">
                <a16:creationId xmlns:a16="http://schemas.microsoft.com/office/drawing/2014/main" id="{0B2CE87F-A3BF-7D1D-058D-A5DA34F18D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468" y="5306332"/>
            <a:ext cx="1894162" cy="927268"/>
          </a:xfrm>
          <a:prstGeom prst="rect">
            <a:avLst/>
          </a:prstGeom>
        </p:spPr>
      </p:pic>
      <p:sp>
        <p:nvSpPr>
          <p:cNvPr id="10" name="Holder 3">
            <a:extLst>
              <a:ext uri="{FF2B5EF4-FFF2-40B4-BE49-F238E27FC236}">
                <a16:creationId xmlns:a16="http://schemas.microsoft.com/office/drawing/2014/main" id="{B8D2C599-D7BC-3132-4CAE-B8B78DE6828F}"/>
              </a:ext>
            </a:extLst>
          </p:cNvPr>
          <p:cNvSpPr txBox="1">
            <a:spLocks/>
          </p:cNvSpPr>
          <p:nvPr/>
        </p:nvSpPr>
        <p:spPr>
          <a:xfrm>
            <a:off x="1066528" y="735748"/>
            <a:ext cx="160816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noProof="0" dirty="0">
                <a:latin typeface="Yantramanav" panose="02000000000000000000" pitchFamily="2" charset="0"/>
                <a:cs typeface="Yantramanav" panose="02000000000000000000" pitchFamily="2" charset="0"/>
              </a:rPr>
              <a:t>December 4th, 2024</a:t>
            </a:r>
          </a:p>
        </p:txBody>
      </p:sp>
      <p:pic>
        <p:nvPicPr>
          <p:cNvPr id="11" name="Grafik 4">
            <a:extLst>
              <a:ext uri="{FF2B5EF4-FFF2-40B4-BE49-F238E27FC236}">
                <a16:creationId xmlns:a16="http://schemas.microsoft.com/office/drawing/2014/main" id="{B85F7B5C-D0FB-B0AF-026D-F4D4062716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64" y="1148947"/>
            <a:ext cx="6838524" cy="3850089"/>
          </a:xfrm>
          <a:prstGeom prst="rect">
            <a:avLst/>
          </a:prstGeom>
        </p:spPr>
      </p:pic>
      <p:sp>
        <p:nvSpPr>
          <p:cNvPr id="12" name="Holder 2">
            <a:extLst>
              <a:ext uri="{FF2B5EF4-FFF2-40B4-BE49-F238E27FC236}">
                <a16:creationId xmlns:a16="http://schemas.microsoft.com/office/drawing/2014/main" id="{E5EBB1E8-ED88-ABC3-6E24-5C834592CB87}"/>
              </a:ext>
            </a:extLst>
          </p:cNvPr>
          <p:cNvSpPr txBox="1">
            <a:spLocks/>
          </p:cNvSpPr>
          <p:nvPr/>
        </p:nvSpPr>
        <p:spPr>
          <a:xfrm rot="16200000">
            <a:off x="9381824" y="2252401"/>
            <a:ext cx="334108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kern="0" dirty="0">
                <a:solidFill>
                  <a:srgbClr val="58555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WEBINAR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8C739290-B12A-C2EA-7248-93F833DDD638}"/>
              </a:ext>
            </a:extLst>
          </p:cNvPr>
          <p:cNvSpPr txBox="1">
            <a:spLocks/>
          </p:cNvSpPr>
          <p:nvPr/>
        </p:nvSpPr>
        <p:spPr>
          <a:xfrm>
            <a:off x="2467945" y="5306934"/>
            <a:ext cx="751282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noProof="0" dirty="0">
                <a:solidFill>
                  <a:srgbClr val="4FAD26"/>
                </a:solidFill>
                <a:latin typeface="Yantramanav" panose="02000000000000000000" pitchFamily="2" charset="0"/>
                <a:cs typeface="Yantramanav" panose="02000000000000000000" pitchFamily="2" charset="0"/>
              </a:rPr>
              <a:t>Problems and </a:t>
            </a:r>
            <a:r>
              <a:rPr lang="en-US" sz="2400" b="1" noProof="0" dirty="0" err="1">
                <a:solidFill>
                  <a:srgbClr val="4FAD26"/>
                </a:solidFill>
                <a:latin typeface="Yantramanav" panose="02000000000000000000" pitchFamily="2" charset="0"/>
                <a:cs typeface="Yantramanav" panose="02000000000000000000" pitchFamily="2" charset="0"/>
              </a:rPr>
              <a:t>approache</a:t>
            </a:r>
            <a:r>
              <a:rPr lang="en-US" sz="2400" b="1" dirty="0">
                <a:solidFill>
                  <a:srgbClr val="4FAD26"/>
                </a:solidFill>
                <a:latin typeface="Yantramanav" panose="02000000000000000000" pitchFamily="2" charset="0"/>
                <a:cs typeface="Yantramanav" panose="02000000000000000000" pitchFamily="2" charset="0"/>
              </a:rPr>
              <a:t>s </a:t>
            </a:r>
            <a:r>
              <a:rPr lang="en-US" sz="2400" b="1" noProof="0" dirty="0">
                <a:solidFill>
                  <a:srgbClr val="4FAD26"/>
                </a:solidFill>
                <a:latin typeface="Yantramanav" panose="02000000000000000000" pitchFamily="2" charset="0"/>
                <a:cs typeface="Yantramanav" panose="02000000000000000000" pitchFamily="2" charset="0"/>
              </a:rPr>
              <a:t>in the Austrian </a:t>
            </a:r>
            <a:r>
              <a:rPr lang="en-US" sz="2400" b="1" dirty="0">
                <a:solidFill>
                  <a:srgbClr val="4FAD26"/>
                </a:solidFill>
                <a:latin typeface="Yantramanav" panose="02000000000000000000" pitchFamily="2" charset="0"/>
                <a:cs typeface="Yantramanav" panose="02000000000000000000" pitchFamily="2" charset="0"/>
              </a:rPr>
              <a:t>h</a:t>
            </a:r>
            <a:r>
              <a:rPr lang="en-US" sz="2400" b="1" noProof="0" dirty="0" err="1">
                <a:solidFill>
                  <a:srgbClr val="4FAD26"/>
                </a:solidFill>
                <a:latin typeface="Yantramanav" panose="02000000000000000000" pitchFamily="2" charset="0"/>
                <a:cs typeface="Yantramanav" panose="02000000000000000000" pitchFamily="2" charset="0"/>
              </a:rPr>
              <a:t>ousing</a:t>
            </a:r>
            <a:r>
              <a:rPr lang="en-US" sz="2400" b="1" noProof="0" dirty="0">
                <a:solidFill>
                  <a:srgbClr val="4FAD26"/>
                </a:solidFill>
                <a:latin typeface="Yantramanav" panose="02000000000000000000" pitchFamily="2" charset="0"/>
                <a:cs typeface="Yantramanav" panose="02000000000000000000" pitchFamily="2" charset="0"/>
              </a:rPr>
              <a:t> market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F9AF2-F1B7-0A91-C0D0-AFECA78E92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15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984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142C1-395F-F13E-9A3D-DB04FB276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93085A5E-209D-61BC-ABE6-5BB84B79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A209DC8B-0762-210B-4733-5A3A5ACE0EC5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86E5C09D-6005-8969-0C58-700A8CCFB2C8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A94A5937-585C-ED31-0A6E-5A0752CE19AC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CDED6B29-1141-A44F-848A-3F3E6E2DD4AF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C7363F87-4AC6-5D9E-AE61-2F1EBD5CCA88}"/>
              </a:ext>
            </a:extLst>
          </p:cNvPr>
          <p:cNvSpPr txBox="1">
            <a:spLocks/>
          </p:cNvSpPr>
          <p:nvPr/>
        </p:nvSpPr>
        <p:spPr>
          <a:xfrm>
            <a:off x="822918" y="223678"/>
            <a:ext cx="705678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kern="0" dirty="0" err="1">
                <a:solidFill>
                  <a:srgbClr val="56AF3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Current</a:t>
            </a:r>
            <a:r>
              <a:rPr lang="de-DE" sz="3200" kern="0" dirty="0">
                <a:solidFill>
                  <a:srgbClr val="56AF3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 </a:t>
            </a:r>
            <a:r>
              <a:rPr lang="de-DE" sz="3200" kern="0" dirty="0" err="1">
                <a:solidFill>
                  <a:srgbClr val="56AF3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status</a:t>
            </a:r>
            <a:r>
              <a:rPr lang="de-DE" sz="3200" kern="0" dirty="0">
                <a:solidFill>
                  <a:srgbClr val="56AF3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 and </a:t>
            </a:r>
            <a:r>
              <a:rPr lang="de-DE" sz="3200" kern="0" dirty="0" err="1">
                <a:solidFill>
                  <a:srgbClr val="56AF3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problems</a:t>
            </a:r>
            <a:endParaRPr lang="de-DE" sz="3200" kern="0" dirty="0">
              <a:solidFill>
                <a:srgbClr val="56AF34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sp>
        <p:nvSpPr>
          <p:cNvPr id="25" name="Holder 5">
            <a:extLst>
              <a:ext uri="{FF2B5EF4-FFF2-40B4-BE49-F238E27FC236}">
                <a16:creationId xmlns:a16="http://schemas.microsoft.com/office/drawing/2014/main" id="{E671FBDD-ECCD-6601-F961-22AD248DB633}"/>
              </a:ext>
            </a:extLst>
          </p:cNvPr>
          <p:cNvSpPr txBox="1">
            <a:spLocks/>
          </p:cNvSpPr>
          <p:nvPr/>
        </p:nvSpPr>
        <p:spPr>
          <a:xfrm>
            <a:off x="11176054" y="6130206"/>
            <a:ext cx="73166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r"/>
            <a:r>
              <a:rPr lang="de-DE" sz="1000">
                <a:solidFill>
                  <a:schemeClr val="tx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04.12.2024</a:t>
            </a:r>
            <a:endParaRPr lang="en-US" sz="1000" dirty="0">
              <a:solidFill>
                <a:schemeClr val="tx1"/>
              </a:solidFill>
              <a:latin typeface="Yantramanav Light" panose="02000000000000000000" pitchFamily="2" charset="0"/>
              <a:cs typeface="Yantramanav Light" panose="02000000000000000000" pitchFamily="2" charset="0"/>
            </a:endParaRPr>
          </a:p>
        </p:txBody>
      </p:sp>
      <p:pic>
        <p:nvPicPr>
          <p:cNvPr id="26" name="Grafik 20">
            <a:extLst>
              <a:ext uri="{FF2B5EF4-FFF2-40B4-BE49-F238E27FC236}">
                <a16:creationId xmlns:a16="http://schemas.microsoft.com/office/drawing/2014/main" id="{652DAFC6-C089-2FCE-D0F4-B4AA8EB0A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6054" y="5641152"/>
            <a:ext cx="731664" cy="420318"/>
          </a:xfrm>
          <a:prstGeom prst="rect">
            <a:avLst/>
          </a:prstGeom>
        </p:spPr>
      </p:pic>
      <p:sp>
        <p:nvSpPr>
          <p:cNvPr id="27" name="Holder 3">
            <a:extLst>
              <a:ext uri="{FF2B5EF4-FFF2-40B4-BE49-F238E27FC236}">
                <a16:creationId xmlns:a16="http://schemas.microsoft.com/office/drawing/2014/main" id="{E0852866-4F83-7D3C-B218-ADA9CED3D7FB}"/>
              </a:ext>
            </a:extLst>
          </p:cNvPr>
          <p:cNvSpPr txBox="1">
            <a:spLocks/>
          </p:cNvSpPr>
          <p:nvPr/>
        </p:nvSpPr>
        <p:spPr>
          <a:xfrm>
            <a:off x="2323728" y="1520785"/>
            <a:ext cx="4176464" cy="2166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noProof="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Nine different building codes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noProof="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High level of bureaucracy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Long approval processes by authorities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Outdated and complex rent law, amendment / revision overdue 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High level for promoted cooperatives for affordable housing – terms don’t reflect the market anymore</a:t>
            </a:r>
          </a:p>
        </p:txBody>
      </p:sp>
      <p:sp>
        <p:nvSpPr>
          <p:cNvPr id="28" name="Holder 3">
            <a:extLst>
              <a:ext uri="{FF2B5EF4-FFF2-40B4-BE49-F238E27FC236}">
                <a16:creationId xmlns:a16="http://schemas.microsoft.com/office/drawing/2014/main" id="{0A6B07C3-90BD-200F-61D3-622DA211C109}"/>
              </a:ext>
            </a:extLst>
          </p:cNvPr>
          <p:cNvSpPr txBox="1">
            <a:spLocks/>
          </p:cNvSpPr>
          <p:nvPr/>
        </p:nvSpPr>
        <p:spPr>
          <a:xfrm>
            <a:off x="6716216" y="3952448"/>
            <a:ext cx="4104456" cy="1575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General imbalance: High percentage of subsidized housing vs. regulated rent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More than 80% of rents (Vienna) are already regulated 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Transformation commercial to housing, extremely difficult due to legal regulations</a:t>
            </a:r>
          </a:p>
        </p:txBody>
      </p:sp>
      <p:sp>
        <p:nvSpPr>
          <p:cNvPr id="29" name="Holder 3">
            <a:extLst>
              <a:ext uri="{FF2B5EF4-FFF2-40B4-BE49-F238E27FC236}">
                <a16:creationId xmlns:a16="http://schemas.microsoft.com/office/drawing/2014/main" id="{B8DE8FB6-F46C-72D7-E6A0-C2ABFB312AF1}"/>
              </a:ext>
            </a:extLst>
          </p:cNvPr>
          <p:cNvSpPr txBox="1">
            <a:spLocks/>
          </p:cNvSpPr>
          <p:nvPr/>
        </p:nvSpPr>
        <p:spPr>
          <a:xfrm>
            <a:off x="6716216" y="1520785"/>
            <a:ext cx="4104456" cy="190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Decline in completions by more than 25%, supply lower than demand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High demands concerning sustainability, therefore high costs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Terms of promotions vs. high construction costs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Yantramanav Light" panose="02000000000000000000" pitchFamily="2" charset="0"/>
              <a:cs typeface="Yantramanav Light" panose="02000000000000000000" pitchFamily="2" charset="0"/>
            </a:endParaRPr>
          </a:p>
        </p:txBody>
      </p:sp>
      <p:sp>
        <p:nvSpPr>
          <p:cNvPr id="30" name="Holder 3">
            <a:extLst>
              <a:ext uri="{FF2B5EF4-FFF2-40B4-BE49-F238E27FC236}">
                <a16:creationId xmlns:a16="http://schemas.microsoft.com/office/drawing/2014/main" id="{5BF49423-B562-5D78-AFC3-9DA8F9E2A6FD}"/>
              </a:ext>
            </a:extLst>
          </p:cNvPr>
          <p:cNvSpPr txBox="1">
            <a:spLocks/>
          </p:cNvSpPr>
          <p:nvPr/>
        </p:nvSpPr>
        <p:spPr>
          <a:xfrm>
            <a:off x="2327806" y="4467772"/>
            <a:ext cx="4172385" cy="1378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Increasing land prices – ownership becomes unaffordable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High maintenance costs vs regulated rent 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Affordable housing with low supply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Rising rent prices</a:t>
            </a:r>
          </a:p>
        </p:txBody>
      </p:sp>
      <p:pic>
        <p:nvPicPr>
          <p:cNvPr id="31" name="Grafik 6" descr="Griechischer Tempel mit einfarbiger Füllung">
            <a:extLst>
              <a:ext uri="{FF2B5EF4-FFF2-40B4-BE49-F238E27FC236}">
                <a16:creationId xmlns:a16="http://schemas.microsoft.com/office/drawing/2014/main" id="{222F7B60-E849-9666-0C90-73DCDD2B5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824" y="914074"/>
            <a:ext cx="492441" cy="492441"/>
          </a:xfrm>
          <a:prstGeom prst="rect">
            <a:avLst/>
          </a:prstGeom>
        </p:spPr>
      </p:pic>
      <p:sp>
        <p:nvSpPr>
          <p:cNvPr id="32" name="Holder 3">
            <a:extLst>
              <a:ext uri="{FF2B5EF4-FFF2-40B4-BE49-F238E27FC236}">
                <a16:creationId xmlns:a16="http://schemas.microsoft.com/office/drawing/2014/main" id="{76E96EE5-DDA9-80F0-EAB5-8257B6C97F3E}"/>
              </a:ext>
            </a:extLst>
          </p:cNvPr>
          <p:cNvSpPr txBox="1">
            <a:spLocks/>
          </p:cNvSpPr>
          <p:nvPr/>
        </p:nvSpPr>
        <p:spPr>
          <a:xfrm>
            <a:off x="3724217" y="1070877"/>
            <a:ext cx="119179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56AF34"/>
              </a:buClr>
            </a:pPr>
            <a:r>
              <a:rPr lang="en-US" sz="1800" b="1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Authorities</a:t>
            </a:r>
          </a:p>
        </p:txBody>
      </p:sp>
      <p:pic>
        <p:nvPicPr>
          <p:cNvPr id="33" name="Grafik 12" descr="Betonmischer mit einfarbiger Füllung">
            <a:extLst>
              <a:ext uri="{FF2B5EF4-FFF2-40B4-BE49-F238E27FC236}">
                <a16:creationId xmlns:a16="http://schemas.microsoft.com/office/drawing/2014/main" id="{2C6A47C5-9DD9-8CEE-3FE7-746F452361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91168" y="940750"/>
            <a:ext cx="493200" cy="493200"/>
          </a:xfrm>
          <a:prstGeom prst="rect">
            <a:avLst/>
          </a:prstGeom>
        </p:spPr>
      </p:pic>
      <p:sp>
        <p:nvSpPr>
          <p:cNvPr id="34" name="Holder 3">
            <a:extLst>
              <a:ext uri="{FF2B5EF4-FFF2-40B4-BE49-F238E27FC236}">
                <a16:creationId xmlns:a16="http://schemas.microsoft.com/office/drawing/2014/main" id="{0170210C-D609-491F-5DC5-3367FC512082}"/>
              </a:ext>
            </a:extLst>
          </p:cNvPr>
          <p:cNvSpPr txBox="1">
            <a:spLocks/>
          </p:cNvSpPr>
          <p:nvPr/>
        </p:nvSpPr>
        <p:spPr>
          <a:xfrm>
            <a:off x="8148635" y="903937"/>
            <a:ext cx="135656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56AF34"/>
              </a:buClr>
            </a:pPr>
            <a:r>
              <a:rPr lang="en-US" sz="1800" b="1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Construction Companies</a:t>
            </a:r>
          </a:p>
        </p:txBody>
      </p:sp>
      <p:pic>
        <p:nvPicPr>
          <p:cNvPr id="35" name="Grafik 15" descr="Geld Silhouette">
            <a:extLst>
              <a:ext uri="{FF2B5EF4-FFF2-40B4-BE49-F238E27FC236}">
                <a16:creationId xmlns:a16="http://schemas.microsoft.com/office/drawing/2014/main" id="{090C8057-44E0-368F-FC30-A4CE92DDC7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87065" y="3908256"/>
            <a:ext cx="493200" cy="493200"/>
          </a:xfrm>
          <a:prstGeom prst="rect">
            <a:avLst/>
          </a:prstGeom>
        </p:spPr>
      </p:pic>
      <p:sp>
        <p:nvSpPr>
          <p:cNvPr id="36" name="Holder 3">
            <a:extLst>
              <a:ext uri="{FF2B5EF4-FFF2-40B4-BE49-F238E27FC236}">
                <a16:creationId xmlns:a16="http://schemas.microsoft.com/office/drawing/2014/main" id="{FA5F9DFB-B7BE-1B15-2E36-01C665C6F014}"/>
              </a:ext>
            </a:extLst>
          </p:cNvPr>
          <p:cNvSpPr txBox="1">
            <a:spLocks/>
          </p:cNvSpPr>
          <p:nvPr/>
        </p:nvSpPr>
        <p:spPr>
          <a:xfrm>
            <a:off x="3724216" y="4052449"/>
            <a:ext cx="176786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56AF34"/>
              </a:buClr>
            </a:pPr>
            <a:r>
              <a:rPr lang="en-US" sz="1800" b="1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Owners &amp; Tenants</a:t>
            </a:r>
          </a:p>
        </p:txBody>
      </p:sp>
      <p:sp>
        <p:nvSpPr>
          <p:cNvPr id="37" name="Holder 3">
            <a:extLst>
              <a:ext uri="{FF2B5EF4-FFF2-40B4-BE49-F238E27FC236}">
                <a16:creationId xmlns:a16="http://schemas.microsoft.com/office/drawing/2014/main" id="{48CAAD1F-8B89-CCE2-585C-802C82C2A20F}"/>
              </a:ext>
            </a:extLst>
          </p:cNvPr>
          <p:cNvSpPr txBox="1">
            <a:spLocks/>
          </p:cNvSpPr>
          <p:nvPr/>
        </p:nvSpPr>
        <p:spPr>
          <a:xfrm>
            <a:off x="8111030" y="3641081"/>
            <a:ext cx="176786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56AF34"/>
              </a:buClr>
            </a:pPr>
            <a:r>
              <a:rPr lang="en-US" sz="1800" b="1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Generally</a:t>
            </a:r>
          </a:p>
        </p:txBody>
      </p:sp>
      <p:cxnSp>
        <p:nvCxnSpPr>
          <p:cNvPr id="38" name="Gerader Verbinder 11">
            <a:extLst>
              <a:ext uri="{FF2B5EF4-FFF2-40B4-BE49-F238E27FC236}">
                <a16:creationId xmlns:a16="http://schemas.microsoft.com/office/drawing/2014/main" id="{FFB56BD1-F13F-E7EE-2F9D-AE80BE2CF27E}"/>
              </a:ext>
            </a:extLst>
          </p:cNvPr>
          <p:cNvCxnSpPr>
            <a:cxnSpLocks/>
          </p:cNvCxnSpPr>
          <p:nvPr/>
        </p:nvCxnSpPr>
        <p:spPr>
          <a:xfrm>
            <a:off x="7020128" y="716121"/>
            <a:ext cx="465117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01EC2-5C79-7D26-F9AD-1FB557FDA5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16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710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43A9-57F8-77F0-689E-1210AA664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7BB5418E-F52C-7D9B-359F-D3603B6CC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CF1545DB-5794-677C-86BF-31BE81F7A5B4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E08FC4A5-8C05-5168-7985-E6EA730486D0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CED56F2B-351D-2866-C028-73E1FF98CF2E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Holder 5">
            <a:extLst>
              <a:ext uri="{FF2B5EF4-FFF2-40B4-BE49-F238E27FC236}">
                <a16:creationId xmlns:a16="http://schemas.microsoft.com/office/drawing/2014/main" id="{84D546F9-349C-5291-0CAE-BDE31819860B}"/>
              </a:ext>
            </a:extLst>
          </p:cNvPr>
          <p:cNvSpPr txBox="1">
            <a:spLocks/>
          </p:cNvSpPr>
          <p:nvPr/>
        </p:nvSpPr>
        <p:spPr>
          <a:xfrm>
            <a:off x="11176054" y="6130206"/>
            <a:ext cx="73166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r"/>
            <a:r>
              <a:rPr lang="de-DE" sz="1000">
                <a:solidFill>
                  <a:schemeClr val="tx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04.12.2024</a:t>
            </a:r>
            <a:endParaRPr lang="en-US" sz="1000" dirty="0">
              <a:solidFill>
                <a:schemeClr val="tx1"/>
              </a:solidFill>
              <a:latin typeface="Yantramanav Light" panose="02000000000000000000" pitchFamily="2" charset="0"/>
              <a:cs typeface="Yantramanav Light" panose="02000000000000000000" pitchFamily="2" charset="0"/>
            </a:endParaRPr>
          </a:p>
        </p:txBody>
      </p:sp>
      <p:pic>
        <p:nvPicPr>
          <p:cNvPr id="26" name="Grafik 20">
            <a:extLst>
              <a:ext uri="{FF2B5EF4-FFF2-40B4-BE49-F238E27FC236}">
                <a16:creationId xmlns:a16="http://schemas.microsoft.com/office/drawing/2014/main" id="{CA093CC8-CB31-E9B0-2B74-C297912A6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6054" y="5641152"/>
            <a:ext cx="731664" cy="420318"/>
          </a:xfrm>
          <a:prstGeom prst="rect">
            <a:avLst/>
          </a:prstGeom>
        </p:spPr>
      </p:pic>
      <p:sp>
        <p:nvSpPr>
          <p:cNvPr id="3" name="Holder 2">
            <a:extLst>
              <a:ext uri="{FF2B5EF4-FFF2-40B4-BE49-F238E27FC236}">
                <a16:creationId xmlns:a16="http://schemas.microsoft.com/office/drawing/2014/main" id="{FDFAFC2F-E9B4-8C62-9A5B-B694F1E685DE}"/>
              </a:ext>
            </a:extLst>
          </p:cNvPr>
          <p:cNvSpPr txBox="1">
            <a:spLocks/>
          </p:cNvSpPr>
          <p:nvPr/>
        </p:nvSpPr>
        <p:spPr>
          <a:xfrm>
            <a:off x="804098" y="356264"/>
            <a:ext cx="705678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noProof="0" dirty="0">
                <a:solidFill>
                  <a:srgbClr val="56AF3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Status in Vienna</a:t>
            </a:r>
          </a:p>
        </p:txBody>
      </p:sp>
      <p:cxnSp>
        <p:nvCxnSpPr>
          <p:cNvPr id="4" name="Gerader Verbinder 11">
            <a:extLst>
              <a:ext uri="{FF2B5EF4-FFF2-40B4-BE49-F238E27FC236}">
                <a16:creationId xmlns:a16="http://schemas.microsoft.com/office/drawing/2014/main" id="{F271EAFA-0530-4FFF-75B8-7E532E315DDD}"/>
              </a:ext>
            </a:extLst>
          </p:cNvPr>
          <p:cNvCxnSpPr>
            <a:cxnSpLocks/>
          </p:cNvCxnSpPr>
          <p:nvPr/>
        </p:nvCxnSpPr>
        <p:spPr>
          <a:xfrm>
            <a:off x="4260482" y="777950"/>
            <a:ext cx="741081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Holder 3">
            <a:extLst>
              <a:ext uri="{FF2B5EF4-FFF2-40B4-BE49-F238E27FC236}">
                <a16:creationId xmlns:a16="http://schemas.microsoft.com/office/drawing/2014/main" id="{9A278484-2901-DDBD-B8AF-5691EEA556C2}"/>
              </a:ext>
            </a:extLst>
          </p:cNvPr>
          <p:cNvSpPr txBox="1">
            <a:spLocks/>
          </p:cNvSpPr>
          <p:nvPr/>
        </p:nvSpPr>
        <p:spPr>
          <a:xfrm>
            <a:off x="1008377" y="1489281"/>
            <a:ext cx="10382711" cy="2271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800" noProof="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There are approx. 950,000 apartments in Vienna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Approx. 50% of which are single households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800" noProof="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72% are subsidized apartments 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The City of Vienna is the largest private owner of apartments in Austria with approx. 220,000 apartments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800" noProof="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Only 28% of the flats are privately owned and are therefore not subject to rent restrictions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31% of Viennese live in municipal housing (</a:t>
            </a:r>
            <a:r>
              <a:rPr lang="en-US" sz="1800" dirty="0" err="1">
                <a:latin typeface="Yantramanav Light" panose="02000000000000000000" pitchFamily="2" charset="0"/>
                <a:cs typeface="Yantramanav Light" panose="02000000000000000000" pitchFamily="2" charset="0"/>
              </a:rPr>
              <a:t>Gemeindebau</a:t>
            </a:r>
            <a:r>
              <a:rPr lang="en-US" sz="18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)</a:t>
            </a:r>
            <a:endParaRPr lang="en-US" sz="1800" noProof="0" dirty="0">
              <a:latin typeface="Yantramanav Light" panose="02000000000000000000" pitchFamily="2" charset="0"/>
              <a:cs typeface="Yantramanav Light" panose="02000000000000000000" pitchFamily="2" charset="0"/>
            </a:endParaRP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endParaRPr lang="en-US" sz="1800" noProof="0" dirty="0">
              <a:latin typeface="Yantramanav Light" panose="02000000000000000000" pitchFamily="2" charset="0"/>
              <a:cs typeface="Yantramanav Light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65DFBD-F9B3-6067-8F8F-728ADC574B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17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063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D6F5A-F297-5F29-A328-250FC151F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68F8F2E7-5BBE-02CD-92C5-0CF19FB90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935A1EF9-223D-F100-EBFB-6125E9A8B943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2530C1C6-7976-B516-8043-06FE361FB1E2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EC4E4888-38E0-10DC-E587-DCAAF1173B8F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Holder 5">
            <a:extLst>
              <a:ext uri="{FF2B5EF4-FFF2-40B4-BE49-F238E27FC236}">
                <a16:creationId xmlns:a16="http://schemas.microsoft.com/office/drawing/2014/main" id="{A4AFB3E8-3433-BF61-CFC2-82BFC2F235EA}"/>
              </a:ext>
            </a:extLst>
          </p:cNvPr>
          <p:cNvSpPr txBox="1">
            <a:spLocks/>
          </p:cNvSpPr>
          <p:nvPr/>
        </p:nvSpPr>
        <p:spPr>
          <a:xfrm>
            <a:off x="11176054" y="6130206"/>
            <a:ext cx="73166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r"/>
            <a:r>
              <a:rPr lang="de-DE" sz="1000">
                <a:solidFill>
                  <a:schemeClr val="tx1"/>
                </a:solidFill>
                <a:latin typeface="Yantramanav Light" panose="02000000000000000000" pitchFamily="2" charset="0"/>
                <a:cs typeface="Yantramanav Light" panose="02000000000000000000" pitchFamily="2" charset="0"/>
              </a:rPr>
              <a:t>04.12.2024</a:t>
            </a:r>
            <a:endParaRPr lang="en-US" sz="1000" dirty="0">
              <a:solidFill>
                <a:schemeClr val="tx1"/>
              </a:solidFill>
              <a:latin typeface="Yantramanav Light" panose="02000000000000000000" pitchFamily="2" charset="0"/>
              <a:cs typeface="Yantramanav Light" panose="02000000000000000000" pitchFamily="2" charset="0"/>
            </a:endParaRPr>
          </a:p>
        </p:txBody>
      </p:sp>
      <p:pic>
        <p:nvPicPr>
          <p:cNvPr id="26" name="Grafik 20">
            <a:extLst>
              <a:ext uri="{FF2B5EF4-FFF2-40B4-BE49-F238E27FC236}">
                <a16:creationId xmlns:a16="http://schemas.microsoft.com/office/drawing/2014/main" id="{3F3DD8E1-9B24-F943-1317-6FEFC0FA1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6054" y="5641152"/>
            <a:ext cx="731664" cy="420318"/>
          </a:xfrm>
          <a:prstGeom prst="rect">
            <a:avLst/>
          </a:prstGeom>
        </p:spPr>
      </p:pic>
      <p:sp>
        <p:nvSpPr>
          <p:cNvPr id="2" name="Holder 2">
            <a:extLst>
              <a:ext uri="{FF2B5EF4-FFF2-40B4-BE49-F238E27FC236}">
                <a16:creationId xmlns:a16="http://schemas.microsoft.com/office/drawing/2014/main" id="{938C0B4D-5463-64F6-E74F-D238B70069E4}"/>
              </a:ext>
            </a:extLst>
          </p:cNvPr>
          <p:cNvSpPr txBox="1">
            <a:spLocks/>
          </p:cNvSpPr>
          <p:nvPr/>
        </p:nvSpPr>
        <p:spPr>
          <a:xfrm>
            <a:off x="852736" y="356264"/>
            <a:ext cx="705678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rgbClr val="56AF3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</a:t>
            </a:r>
            <a:r>
              <a:rPr lang="en-US" sz="3200" kern="0" noProof="0" dirty="0" err="1">
                <a:solidFill>
                  <a:srgbClr val="56AF3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pproaches</a:t>
            </a:r>
            <a:endParaRPr lang="en-US" sz="3200" kern="0" noProof="0" dirty="0">
              <a:solidFill>
                <a:srgbClr val="56AF34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cxnSp>
        <p:nvCxnSpPr>
          <p:cNvPr id="5" name="Gerader Verbinder 11">
            <a:extLst>
              <a:ext uri="{FF2B5EF4-FFF2-40B4-BE49-F238E27FC236}">
                <a16:creationId xmlns:a16="http://schemas.microsoft.com/office/drawing/2014/main" id="{D3AD10EE-FCE3-03B4-DF35-4CD7AD55FB41}"/>
              </a:ext>
            </a:extLst>
          </p:cNvPr>
          <p:cNvCxnSpPr>
            <a:cxnSpLocks/>
          </p:cNvCxnSpPr>
          <p:nvPr/>
        </p:nvCxnSpPr>
        <p:spPr>
          <a:xfrm>
            <a:off x="3517032" y="777950"/>
            <a:ext cx="81542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Holder 3">
            <a:extLst>
              <a:ext uri="{FF2B5EF4-FFF2-40B4-BE49-F238E27FC236}">
                <a16:creationId xmlns:a16="http://schemas.microsoft.com/office/drawing/2014/main" id="{F6A01F12-9064-3C2E-3619-6CB6009D5AB4}"/>
              </a:ext>
            </a:extLst>
          </p:cNvPr>
          <p:cNvSpPr txBox="1">
            <a:spLocks/>
          </p:cNvSpPr>
          <p:nvPr/>
        </p:nvSpPr>
        <p:spPr>
          <a:xfrm>
            <a:off x="1095927" y="1392004"/>
            <a:ext cx="9906055" cy="260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Innovative living concepts (e.g. Mixed Housing, Young Professionals and Senior Residences)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Lower regulation more personal responsibility, including all stakeholders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Reduction of bureaucracy / faster approval processes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800" noProof="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Adaption of terms of promotions to market demand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Revision of rent law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Loosening of financing conditions (KIM </a:t>
            </a:r>
            <a:r>
              <a:rPr lang="en-US" sz="1800" dirty="0" err="1">
                <a:latin typeface="Yantramanav Light" panose="02000000000000000000" pitchFamily="2" charset="0"/>
                <a:cs typeface="Yantramanav Light" panose="02000000000000000000" pitchFamily="2" charset="0"/>
              </a:rPr>
              <a:t>Verordnung</a:t>
            </a:r>
            <a:r>
              <a:rPr lang="en-US" sz="18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) </a:t>
            </a: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Government / city to provide affordable properties, e.g. via leasehold</a:t>
            </a:r>
            <a:endParaRPr lang="en-US" sz="1800" noProof="0" dirty="0">
              <a:latin typeface="Yantramanav Light" panose="02000000000000000000" pitchFamily="2" charset="0"/>
              <a:cs typeface="Yantramanav Light" panose="02000000000000000000" pitchFamily="2" charset="0"/>
            </a:endParaRPr>
          </a:p>
          <a:p>
            <a:pPr marL="342900" indent="-342900" algn="l">
              <a:buClr>
                <a:srgbClr val="56AF34"/>
              </a:buClr>
              <a:buFont typeface="Wingdings" panose="05000000000000000000" pitchFamily="2" charset="2"/>
              <a:buChar char="§"/>
            </a:pPr>
            <a:r>
              <a:rPr lang="en-US" sz="1800" noProof="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Promoted housing: Reduction of standards in construction quality to reduce construction </a:t>
            </a:r>
            <a:r>
              <a:rPr lang="en-US" sz="1800" dirty="0">
                <a:latin typeface="Yantramanav Light" panose="02000000000000000000" pitchFamily="2" charset="0"/>
                <a:cs typeface="Yantramanav Light" panose="02000000000000000000" pitchFamily="2" charset="0"/>
              </a:rPr>
              <a:t>costs</a:t>
            </a:r>
            <a:endParaRPr lang="en-US" sz="1800" noProof="0" dirty="0">
              <a:latin typeface="Yantramanav Light" panose="02000000000000000000" pitchFamily="2" charset="0"/>
              <a:cs typeface="Yantramanav Light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652DB-2ED4-DCAD-29AE-ACB3571A22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18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9255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602E4-3F8D-6A29-83AF-B7F4DA11C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BD83F6F-19D4-2012-D77F-2B5F767C00E5}"/>
              </a:ext>
            </a:extLst>
          </p:cNvPr>
          <p:cNvSpPr/>
          <p:nvPr/>
        </p:nvSpPr>
        <p:spPr>
          <a:xfrm>
            <a:off x="520700" y="0"/>
            <a:ext cx="13620813" cy="5580514"/>
          </a:xfrm>
          <a:prstGeom prst="rect">
            <a:avLst/>
          </a:prstGeom>
          <a:gradFill>
            <a:gsLst>
              <a:gs pos="0">
                <a:srgbClr val="0D0D0D">
                  <a:alpha val="90000"/>
                </a:srgbClr>
              </a:gs>
              <a:gs pos="61000">
                <a:srgbClr val="000000">
                  <a:alpha val="76000"/>
                </a:srgbClr>
              </a:gs>
              <a:gs pos="88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endParaRPr/>
          </a:p>
        </p:txBody>
      </p:sp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724D6426-6CAC-5AC3-3823-4D57482F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47" y="5618157"/>
            <a:ext cx="979510" cy="6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E55C8798-1ACB-6A1B-C7F0-FF8224A57A07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D592DFD8-AE47-5E04-70A5-0850C2637842}"/>
              </a:ext>
            </a:extLst>
          </p:cNvPr>
          <p:cNvSpPr/>
          <p:nvPr/>
        </p:nvSpPr>
        <p:spPr>
          <a:xfrm rot="5400000">
            <a:off x="6076948" y="758991"/>
            <a:ext cx="520701" cy="11709401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B91F2C9F-4684-E6B1-F085-F991F644C11A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FBE1664D-3391-168F-EBD6-2E6AA89BC7B2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5F868B0-3513-C640-EA9E-5AD2816B3D5A}"/>
              </a:ext>
            </a:extLst>
          </p:cNvPr>
          <p:cNvSpPr txBox="1"/>
          <p:nvPr/>
        </p:nvSpPr>
        <p:spPr>
          <a:xfrm>
            <a:off x="797189" y="227110"/>
            <a:ext cx="6772473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endParaRPr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965E5ED-C417-F9E6-0A7C-39E084A636D0}"/>
              </a:ext>
            </a:extLst>
          </p:cNvPr>
          <p:cNvSpPr txBox="1"/>
          <p:nvPr/>
        </p:nvSpPr>
        <p:spPr>
          <a:xfrm>
            <a:off x="797188" y="694638"/>
            <a:ext cx="105976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pPr algn="ctr"/>
            <a:r>
              <a:rPr lang="en-US" sz="4400" b="1" dirty="0">
                <a:solidFill>
                  <a:schemeClr val="bg1"/>
                </a:solidFill>
              </a:rPr>
              <a:t>Spain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C8293-0605-B0F1-2BA8-B48D1AB5C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" t="37212" r="829" b="4912"/>
          <a:stretch/>
        </p:blipFill>
        <p:spPr>
          <a:xfrm>
            <a:off x="1010277" y="1716668"/>
            <a:ext cx="10171443" cy="33113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CD44B-3855-5D57-5FAB-11D6ABC7FF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19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942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5"/>
          <p:cNvSpPr/>
          <p:nvPr/>
        </p:nvSpPr>
        <p:spPr>
          <a:xfrm>
            <a:off x="515266" y="-5080"/>
            <a:ext cx="10876634" cy="5248802"/>
          </a:xfrm>
          <a:prstGeom prst="rect">
            <a:avLst/>
          </a:prstGeom>
          <a:gradFill>
            <a:gsLst>
              <a:gs pos="0">
                <a:srgbClr val="0D0D0D">
                  <a:alpha val="90000"/>
                </a:srgbClr>
              </a:gs>
              <a:gs pos="61000">
                <a:srgbClr val="000000">
                  <a:alpha val="76000"/>
                </a:srgbClr>
              </a:gs>
              <a:gs pos="88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endParaRPr/>
          </a:p>
        </p:txBody>
      </p:sp>
      <p:sp>
        <p:nvSpPr>
          <p:cNvPr id="114" name="TextBox 3"/>
          <p:cNvSpPr txBox="1"/>
          <p:nvPr/>
        </p:nvSpPr>
        <p:spPr>
          <a:xfrm>
            <a:off x="797189" y="227110"/>
            <a:ext cx="6772473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r>
              <a:rPr dirty="0"/>
              <a:t>Real Estate Old and Young Sharks </a:t>
            </a:r>
          </a:p>
        </p:txBody>
      </p:sp>
      <p:sp>
        <p:nvSpPr>
          <p:cNvPr id="115" name="TextBox 4"/>
          <p:cNvSpPr txBox="1"/>
          <p:nvPr/>
        </p:nvSpPr>
        <p:spPr>
          <a:xfrm>
            <a:off x="809888" y="900429"/>
            <a:ext cx="914400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000">
                <a:solidFill>
                  <a:srgbClr val="FF0021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r>
              <a:rPr b="1"/>
              <a:t>‘AFFORDABLE HOUSING IN EUROPE’</a:t>
            </a:r>
            <a:r>
              <a:t> - VIRTUAL ROUNDTABLE</a:t>
            </a:r>
          </a:p>
        </p:txBody>
      </p:sp>
      <p:pic>
        <p:nvPicPr>
          <p:cNvPr id="116" name="Obrázek 20" descr="Obráze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Obdélník 21"/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Obdélník 22"/>
          <p:cNvSpPr/>
          <p:nvPr/>
        </p:nvSpPr>
        <p:spPr>
          <a:xfrm rot="5400000">
            <a:off x="6076948" y="758991"/>
            <a:ext cx="520701" cy="11709401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Obdélník 23"/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Obrázek 15" descr="Obrázek 15"/>
          <p:cNvPicPr>
            <a:picLocks noChangeAspect="1"/>
          </p:cNvPicPr>
          <p:nvPr/>
        </p:nvPicPr>
        <p:blipFill>
          <a:blip r:embed="rId3"/>
          <a:srcRect l="23566" t="4710" r="29647" b="9713"/>
          <a:stretch>
            <a:fillRect/>
          </a:stretch>
        </p:blipFill>
        <p:spPr>
          <a:xfrm>
            <a:off x="8615842" y="3114059"/>
            <a:ext cx="3476230" cy="3467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1" y="21600"/>
                </a:cubicBezTo>
                <a:cubicBezTo>
                  <a:pt x="16766" y="21600"/>
                  <a:pt x="21600" y="16765"/>
                  <a:pt x="21600" y="10800"/>
                </a:cubicBezTo>
                <a:cubicBezTo>
                  <a:pt x="21600" y="4835"/>
                  <a:pt x="16766" y="0"/>
                  <a:pt x="10801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1" name="EVENT OUTLINE…"/>
          <p:cNvSpPr txBox="1"/>
          <p:nvPr/>
        </p:nvSpPr>
        <p:spPr>
          <a:xfrm>
            <a:off x="889000" y="1422400"/>
            <a:ext cx="10051789" cy="3754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EVENT OUTLINE</a:t>
            </a:r>
          </a:p>
          <a:p>
            <a:pPr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Welcome by European Chapter Chair, Eduard </a:t>
            </a:r>
            <a:r>
              <a:rPr dirty="0" err="1"/>
              <a:t>Forejt</a:t>
            </a:r>
            <a:r>
              <a:rPr dirty="0"/>
              <a:t>, CRE, Development Director, </a:t>
            </a:r>
            <a:r>
              <a:rPr dirty="0" err="1"/>
              <a:t>PasserInvest</a:t>
            </a:r>
            <a:r>
              <a:rPr dirty="0"/>
              <a:t>, Prague</a:t>
            </a:r>
          </a:p>
          <a:p>
            <a:pPr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Introduction of distinct European approaches by moderator, Jana </a:t>
            </a:r>
            <a:r>
              <a:rPr dirty="0" err="1"/>
              <a:t>Seckarova</a:t>
            </a:r>
            <a:r>
              <a:rPr dirty="0"/>
              <a:t>, CRE, Partner, </a:t>
            </a:r>
            <a:r>
              <a:rPr dirty="0" err="1"/>
              <a:t>Natland</a:t>
            </a:r>
            <a:r>
              <a:rPr dirty="0"/>
              <a:t>, Prague 	</a:t>
            </a:r>
            <a:r>
              <a:rPr dirty="0">
                <a:solidFill>
                  <a:srgbClr val="FF0021"/>
                </a:solidFill>
              </a:rPr>
              <a:t>[10 mins]</a:t>
            </a:r>
          </a:p>
          <a:p>
            <a:pPr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Presentation:  </a:t>
            </a:r>
          </a:p>
          <a:p>
            <a:pPr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Current situation: Czech Republic, Austria, Spain, former Yugoslavia, and highlights of hurdles we navigate 	</a:t>
            </a:r>
            <a:r>
              <a:rPr dirty="0">
                <a:solidFill>
                  <a:srgbClr val="FF0021"/>
                </a:solidFill>
              </a:rPr>
              <a:t>[20 mins]</a:t>
            </a:r>
          </a:p>
          <a:p>
            <a:pPr>
              <a:defRPr sz="1400" i="1">
                <a:solidFill>
                  <a:srgbClr val="FF002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rgbClr val="FFFFFF"/>
                </a:solidFill>
              </a:rPr>
              <a:t>Interaction/Discussion: What are some of the possible solutions to the issue?</a:t>
            </a:r>
            <a:r>
              <a:rPr dirty="0"/>
              <a:t> 				[30 mins]</a:t>
            </a:r>
          </a:p>
          <a:p>
            <a:pPr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Q&amp;A</a:t>
            </a:r>
            <a:r>
              <a:rPr dirty="0">
                <a:solidFill>
                  <a:srgbClr val="FF0021"/>
                </a:solidFill>
              </a:rPr>
              <a:t> 										[15 mins]</a:t>
            </a:r>
          </a:p>
          <a:p>
            <a:pPr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>
              <a:solidFill>
                <a:srgbClr val="FF0021"/>
              </a:solidFill>
            </a:endParaRPr>
          </a:p>
          <a:p>
            <a:pPr>
              <a:defRPr sz="1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i="0" dirty="0"/>
              <a:t>SPEAKERS</a:t>
            </a:r>
            <a:r>
              <a:rPr dirty="0"/>
              <a:t>:</a:t>
            </a:r>
          </a:p>
          <a:p>
            <a:pPr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Ms. Jana </a:t>
            </a:r>
            <a:r>
              <a:rPr dirty="0" err="1"/>
              <a:t>Seckarova</a:t>
            </a:r>
            <a:r>
              <a:rPr dirty="0"/>
              <a:t>, CRE, Partner, </a:t>
            </a:r>
            <a:r>
              <a:rPr dirty="0" err="1"/>
              <a:t>Natland</a:t>
            </a:r>
            <a:r>
              <a:rPr dirty="0"/>
              <a:t>, Prague</a:t>
            </a:r>
          </a:p>
          <a:p>
            <a:pPr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Mr. Jiri </a:t>
            </a:r>
            <a:r>
              <a:rPr dirty="0" err="1"/>
              <a:t>Kubanek</a:t>
            </a:r>
            <a:r>
              <a:rPr dirty="0"/>
              <a:t>, Investment Analyst, BTR Consulting, Prague</a:t>
            </a:r>
          </a:p>
          <a:p>
            <a:pPr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Dr. Anton Bondi de Antoni, CRE, Managing Partner, Bondi Consult GmbH, Vienna</a:t>
            </a:r>
          </a:p>
          <a:p>
            <a:pPr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Mr. Christoph </a:t>
            </a:r>
            <a:r>
              <a:rPr dirty="0" err="1"/>
              <a:t>Nemetschke</a:t>
            </a:r>
            <a:r>
              <a:rPr dirty="0"/>
              <a:t>, Certified Legal Officer &amp; Project Manager, Bondi Consult GmbH, Vienna</a:t>
            </a:r>
          </a:p>
          <a:p>
            <a:pPr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Mr. Fernando Rodriguez-</a:t>
            </a:r>
            <a:r>
              <a:rPr dirty="0" err="1"/>
              <a:t>Lluesma</a:t>
            </a:r>
            <a:r>
              <a:rPr dirty="0"/>
              <a:t>, CRE, Senior Director, ACR, Madrid</a:t>
            </a:r>
          </a:p>
          <a:p>
            <a:pPr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Mr. Javier Lecumberri, Architect &amp; Project Director, </a:t>
            </a:r>
            <a:r>
              <a:rPr lang="en-US" dirty="0"/>
              <a:t>AH </a:t>
            </a:r>
            <a:r>
              <a:rPr lang="en-US" dirty="0" err="1"/>
              <a:t>Asociados</a:t>
            </a:r>
            <a:r>
              <a:rPr dirty="0"/>
              <a:t>, Navarra</a:t>
            </a:r>
          </a:p>
          <a:p>
            <a:pPr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Mr. Vlad </a:t>
            </a:r>
            <a:r>
              <a:rPr dirty="0" err="1"/>
              <a:t>Ilić</a:t>
            </a:r>
            <a:r>
              <a:rPr dirty="0"/>
              <a:t>, CRE, Chief Executive Officer, </a:t>
            </a:r>
            <a:r>
              <a:rPr dirty="0" err="1"/>
              <a:t>Sarufo</a:t>
            </a:r>
            <a:r>
              <a:rPr dirty="0"/>
              <a:t>, Belgrade</a:t>
            </a:r>
          </a:p>
          <a:p>
            <a:pPr>
              <a:defRPr sz="1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Ms. Milica </a:t>
            </a:r>
            <a:r>
              <a:rPr dirty="0" err="1"/>
              <a:t>Vučković</a:t>
            </a:r>
            <a:r>
              <a:rPr dirty="0"/>
              <a:t>, Architect, Founder &amp; Creative Director, </a:t>
            </a:r>
            <a:r>
              <a:rPr dirty="0" err="1"/>
              <a:t>AterierM</a:t>
            </a:r>
            <a:r>
              <a:rPr dirty="0"/>
              <a:t>, Belgrade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7DEB5C-9AEC-2B2B-2CA2-7DF1645BAC4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82921" y="6400413"/>
            <a:ext cx="170879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864DF-883E-5E51-C3F1-1C174C183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60159993-00FD-DD13-755F-D0E427A3A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3E8F2EBA-6F27-702F-E21C-4C9A6EB8122F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AA38804D-FC83-01E6-2CB6-EA9552A956B2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F816618F-6000-03C0-5B38-3584B4EA9BB3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D8E99538-3448-898F-E40E-173E2A00F5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4238" y="0"/>
            <a:ext cx="9547061" cy="6353341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2E71E263-7552-F5CE-FB01-725F447D6A8F}"/>
              </a:ext>
            </a:extLst>
          </p:cNvPr>
          <p:cNvSpPr txBox="1"/>
          <p:nvPr/>
        </p:nvSpPr>
        <p:spPr>
          <a:xfrm>
            <a:off x="520700" y="445243"/>
            <a:ext cx="9906000" cy="832407"/>
          </a:xfrm>
          <a:prstGeom prst="rect">
            <a:avLst/>
          </a:prstGeom>
          <a:solidFill>
            <a:srgbClr val="24408F">
              <a:alpha val="94900"/>
            </a:srgbClr>
          </a:solidFill>
        </p:spPr>
        <p:txBody>
          <a:bodyPr vert="horz" wrap="square" lIns="0" tIns="8890" rIns="0" bIns="0" rtlCol="0">
            <a:spAutoFit/>
          </a:bodyPr>
          <a:lstStyle/>
          <a:p>
            <a:pPr marL="647700">
              <a:lnSpc>
                <a:spcPts val="3300"/>
              </a:lnSpc>
              <a:spcBef>
                <a:spcPts val="70"/>
              </a:spcBef>
            </a:pPr>
            <a:r>
              <a:rPr lang="es-ES" sz="2800" spc="-15" dirty="0" err="1">
                <a:solidFill>
                  <a:srgbClr val="FFFFFF"/>
                </a:solidFill>
                <a:latin typeface="Arial MT"/>
                <a:cs typeface="Arial MT"/>
              </a:rPr>
              <a:t>Affordable</a:t>
            </a:r>
            <a:r>
              <a:rPr lang="es-ES" sz="2800" spc="-15" dirty="0">
                <a:solidFill>
                  <a:srgbClr val="FFFFFF"/>
                </a:solidFill>
                <a:latin typeface="Arial MT"/>
                <a:cs typeface="Arial MT"/>
              </a:rPr>
              <a:t> Housing - Case </a:t>
            </a:r>
            <a:r>
              <a:rPr lang="es-ES" sz="2800" spc="-15" dirty="0" err="1">
                <a:solidFill>
                  <a:srgbClr val="FFFFFF"/>
                </a:solidFill>
                <a:latin typeface="Arial MT"/>
                <a:cs typeface="Arial MT"/>
              </a:rPr>
              <a:t>Study</a:t>
            </a:r>
            <a:r>
              <a:rPr lang="es-ES" sz="2800" spc="-15" dirty="0">
                <a:solidFill>
                  <a:srgbClr val="FFFFFF"/>
                </a:solidFill>
                <a:latin typeface="Arial MT"/>
                <a:cs typeface="Arial MT"/>
              </a:rPr>
              <a:t> Spain</a:t>
            </a:r>
          </a:p>
          <a:p>
            <a:pPr marL="647700">
              <a:lnSpc>
                <a:spcPts val="3300"/>
              </a:lnSpc>
              <a:spcBef>
                <a:spcPts val="70"/>
              </a:spcBef>
            </a:pPr>
            <a:r>
              <a:rPr lang="es-ES" sz="2000" spc="-15" dirty="0">
                <a:solidFill>
                  <a:srgbClr val="FFFFFF"/>
                </a:solidFill>
                <a:latin typeface="Arial MT"/>
              </a:rPr>
              <a:t>CRE </a:t>
            </a:r>
            <a:r>
              <a:rPr lang="es-ES" sz="2000" spc="-15" dirty="0" err="1">
                <a:solidFill>
                  <a:srgbClr val="FFFFFF"/>
                </a:solidFill>
                <a:latin typeface="Arial MT"/>
              </a:rPr>
              <a:t>Webinar</a:t>
            </a:r>
            <a:r>
              <a:rPr lang="es-ES" sz="2000" spc="-15" dirty="0">
                <a:solidFill>
                  <a:srgbClr val="FFFFFF"/>
                </a:solidFill>
                <a:latin typeface="Arial MT"/>
              </a:rPr>
              <a:t> - 4th </a:t>
            </a:r>
            <a:r>
              <a:rPr lang="es-ES" sz="2000" spc="-15" dirty="0" err="1">
                <a:solidFill>
                  <a:srgbClr val="FFFFFF"/>
                </a:solidFill>
                <a:latin typeface="Arial MT"/>
              </a:rPr>
              <a:t>December</a:t>
            </a:r>
            <a:r>
              <a:rPr lang="es-ES" sz="2000" spc="-15" dirty="0">
                <a:solidFill>
                  <a:srgbClr val="FFFFFF"/>
                </a:solidFill>
                <a:latin typeface="Arial MT"/>
              </a:rPr>
              <a:t> 2024</a:t>
            </a:r>
            <a:endParaRPr sz="2000" spc="-15" dirty="0">
              <a:solidFill>
                <a:srgbClr val="FFFFFF"/>
              </a:solidFill>
              <a:latin typeface="Arial M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2BEDF2-F143-09A0-AA42-4662902AF81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20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9302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C0497-DE11-667C-8E89-3F17552EB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91919F1F-D1FF-7908-5BEE-49AC7AABF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BEBD7589-8E2E-1749-C391-AEB405399FA2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BF7C46FB-BCF7-AA86-9FA3-0064BF99187A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4463D1F6-9E74-67B9-A123-9537445B24A8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Rectángulo 78">
            <a:extLst>
              <a:ext uri="{FF2B5EF4-FFF2-40B4-BE49-F238E27FC236}">
                <a16:creationId xmlns:a16="http://schemas.microsoft.com/office/drawing/2014/main" id="{87B5B2F6-696F-83CE-723E-6ED1D46C438E}"/>
              </a:ext>
            </a:extLst>
          </p:cNvPr>
          <p:cNvSpPr/>
          <p:nvPr/>
        </p:nvSpPr>
        <p:spPr>
          <a:xfrm>
            <a:off x="683114" y="1231755"/>
            <a:ext cx="10766341" cy="3991996"/>
          </a:xfrm>
          <a:prstGeom prst="rect">
            <a:avLst/>
          </a:prstGeom>
          <a:solidFill>
            <a:srgbClr val="15608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41">
            <a:extLst>
              <a:ext uri="{FF2B5EF4-FFF2-40B4-BE49-F238E27FC236}">
                <a16:creationId xmlns:a16="http://schemas.microsoft.com/office/drawing/2014/main" id="{588963FC-930C-8F8A-84F9-C33CAB358007}"/>
              </a:ext>
            </a:extLst>
          </p:cNvPr>
          <p:cNvSpPr txBox="1"/>
          <p:nvPr/>
        </p:nvSpPr>
        <p:spPr>
          <a:xfrm>
            <a:off x="3329931" y="1439175"/>
            <a:ext cx="7405086" cy="49141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Huge scarcity of Ready to Build Land</a:t>
            </a:r>
          </a:p>
          <a:p>
            <a:pPr>
              <a:spcBef>
                <a:spcPts val="100"/>
              </a:spcBef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Prize of ready-to-Build land has rocketed since 2017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Banks do not finance land purchases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Current construction costs and land prices make any development economically unviable for a residential developer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Great unbalance between offer and demand (ci. 125,000 units per year)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Expected an even greater demand in the coming years. 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dirty="0">
              <a:latin typeface="Tenorite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object 42">
            <a:extLst>
              <a:ext uri="{FF2B5EF4-FFF2-40B4-BE49-F238E27FC236}">
                <a16:creationId xmlns:a16="http://schemas.microsoft.com/office/drawing/2014/main" id="{0A92503E-10AC-B284-4573-545319B4BE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9027" y="1405347"/>
            <a:ext cx="441242" cy="403989"/>
          </a:xfrm>
          <a:prstGeom prst="rect">
            <a:avLst/>
          </a:prstGeom>
        </p:spPr>
      </p:pic>
      <p:pic>
        <p:nvPicPr>
          <p:cNvPr id="17" name="object 20">
            <a:extLst>
              <a:ext uri="{FF2B5EF4-FFF2-40B4-BE49-F238E27FC236}">
                <a16:creationId xmlns:a16="http://schemas.microsoft.com/office/drawing/2014/main" id="{139489FD-77A2-DE5C-1633-B7874D31332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9428" y="2649056"/>
            <a:ext cx="358633" cy="301534"/>
          </a:xfrm>
          <a:prstGeom prst="rect">
            <a:avLst/>
          </a:prstGeom>
        </p:spPr>
      </p:pic>
      <p:pic>
        <p:nvPicPr>
          <p:cNvPr id="18" name="object 21">
            <a:extLst>
              <a:ext uri="{FF2B5EF4-FFF2-40B4-BE49-F238E27FC236}">
                <a16:creationId xmlns:a16="http://schemas.microsoft.com/office/drawing/2014/main" id="{D567BD4F-3987-6CA5-4B0A-7915FE2FE86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7692" y="3838474"/>
            <a:ext cx="478405" cy="404104"/>
          </a:xfrm>
          <a:prstGeom prst="rect">
            <a:avLst/>
          </a:prstGeom>
        </p:spPr>
      </p:pic>
      <p:sp>
        <p:nvSpPr>
          <p:cNvPr id="19" name="object 7">
            <a:extLst>
              <a:ext uri="{FF2B5EF4-FFF2-40B4-BE49-F238E27FC236}">
                <a16:creationId xmlns:a16="http://schemas.microsoft.com/office/drawing/2014/main" id="{5D7F91F9-101A-3F2F-D40F-C962EE075638}"/>
              </a:ext>
            </a:extLst>
          </p:cNvPr>
          <p:cNvSpPr txBox="1"/>
          <p:nvPr/>
        </p:nvSpPr>
        <p:spPr>
          <a:xfrm>
            <a:off x="689802" y="689469"/>
            <a:ext cx="446972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2000" b="1" spc="-15" dirty="0" err="1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es-ES" sz="2000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spc="-15" dirty="0" err="1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s-ES" sz="2000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ject 17">
            <a:extLst>
              <a:ext uri="{FF2B5EF4-FFF2-40B4-BE49-F238E27FC236}">
                <a16:creationId xmlns:a16="http://schemas.microsoft.com/office/drawing/2014/main" id="{E722C4B8-D1EA-0CB1-3D1F-94046129C0D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5845" y="2043356"/>
            <a:ext cx="402097" cy="371680"/>
          </a:xfrm>
          <a:prstGeom prst="rect">
            <a:avLst/>
          </a:prstGeom>
        </p:spPr>
      </p:pic>
      <p:pic>
        <p:nvPicPr>
          <p:cNvPr id="21" name="object 7">
            <a:extLst>
              <a:ext uri="{FF2B5EF4-FFF2-40B4-BE49-F238E27FC236}">
                <a16:creationId xmlns:a16="http://schemas.microsoft.com/office/drawing/2014/main" id="{1BBD17EB-3DE5-3492-8C21-7B9491D2883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259392">
            <a:off x="1797143" y="3193020"/>
            <a:ext cx="443204" cy="354828"/>
          </a:xfrm>
          <a:prstGeom prst="rect">
            <a:avLst/>
          </a:prstGeom>
        </p:spPr>
      </p:pic>
      <p:pic>
        <p:nvPicPr>
          <p:cNvPr id="22" name="object 16">
            <a:extLst>
              <a:ext uri="{FF2B5EF4-FFF2-40B4-BE49-F238E27FC236}">
                <a16:creationId xmlns:a16="http://schemas.microsoft.com/office/drawing/2014/main" id="{545C38EA-D9C1-3815-2F15-807E755C7D3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7692" y="4560922"/>
            <a:ext cx="478405" cy="366634"/>
          </a:xfrm>
          <a:prstGeom prst="rect">
            <a:avLst/>
          </a:prstGeom>
        </p:spPr>
      </p:pic>
      <p:sp>
        <p:nvSpPr>
          <p:cNvPr id="23" name="object 7">
            <a:extLst>
              <a:ext uri="{FF2B5EF4-FFF2-40B4-BE49-F238E27FC236}">
                <a16:creationId xmlns:a16="http://schemas.microsoft.com/office/drawing/2014/main" id="{39A59E6C-1537-DA25-EDBD-ADE2416B06BB}"/>
              </a:ext>
            </a:extLst>
          </p:cNvPr>
          <p:cNvSpPr txBox="1"/>
          <p:nvPr/>
        </p:nvSpPr>
        <p:spPr>
          <a:xfrm>
            <a:off x="689802" y="283802"/>
            <a:ext cx="44697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FIGURES – CASE STUDY: SPAIN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2AF7E0-F90A-20CE-910A-4DA89D7ECD2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21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6206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579DA-6736-81D2-8FF4-5CCF87444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ángulo 61">
            <a:extLst>
              <a:ext uri="{FF2B5EF4-FFF2-40B4-BE49-F238E27FC236}">
                <a16:creationId xmlns:a16="http://schemas.microsoft.com/office/drawing/2014/main" id="{B3D54664-48E2-8ED7-2FEC-5A0CFCDC3417}"/>
              </a:ext>
            </a:extLst>
          </p:cNvPr>
          <p:cNvSpPr/>
          <p:nvPr/>
        </p:nvSpPr>
        <p:spPr>
          <a:xfrm>
            <a:off x="650114" y="5115067"/>
            <a:ext cx="10988185" cy="1111878"/>
          </a:xfrm>
          <a:prstGeom prst="rect">
            <a:avLst/>
          </a:prstGeom>
          <a:solidFill>
            <a:srgbClr val="15608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Rectángulo 67">
            <a:extLst>
              <a:ext uri="{FF2B5EF4-FFF2-40B4-BE49-F238E27FC236}">
                <a16:creationId xmlns:a16="http://schemas.microsoft.com/office/drawing/2014/main" id="{D8270BFD-9D3A-D247-28BE-4418AB35AAE6}"/>
              </a:ext>
            </a:extLst>
          </p:cNvPr>
          <p:cNvSpPr/>
          <p:nvPr/>
        </p:nvSpPr>
        <p:spPr>
          <a:xfrm>
            <a:off x="3936721" y="683811"/>
            <a:ext cx="7544803" cy="955387"/>
          </a:xfrm>
          <a:prstGeom prst="rect">
            <a:avLst/>
          </a:prstGeom>
          <a:solidFill>
            <a:srgbClr val="15608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B3B0C0B6-BE05-87F5-45A4-1E262FD75199}"/>
              </a:ext>
            </a:extLst>
          </p:cNvPr>
          <p:cNvSpPr/>
          <p:nvPr/>
        </p:nvSpPr>
        <p:spPr>
          <a:xfrm>
            <a:off x="650114" y="2259008"/>
            <a:ext cx="10988185" cy="2774921"/>
          </a:xfrm>
          <a:prstGeom prst="rect">
            <a:avLst/>
          </a:prstGeom>
          <a:solidFill>
            <a:srgbClr val="15608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Obdélník 21">
            <a:extLst>
              <a:ext uri="{FF2B5EF4-FFF2-40B4-BE49-F238E27FC236}">
                <a16:creationId xmlns:a16="http://schemas.microsoft.com/office/drawing/2014/main" id="{95A84819-4B81-E40D-85D1-E24A7CE363E0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9B448C97-853E-095C-E3A2-A919C4861B89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1A2C8160-3ACC-24DB-0251-E6E52CCF6494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66C2B715-06C7-001B-517E-433F5C174526}"/>
              </a:ext>
            </a:extLst>
          </p:cNvPr>
          <p:cNvSpPr txBox="1"/>
          <p:nvPr/>
        </p:nvSpPr>
        <p:spPr>
          <a:xfrm>
            <a:off x="763180" y="168011"/>
            <a:ext cx="44697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FIGURES – CASE STUDY: SPAIN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60">
            <a:extLst>
              <a:ext uri="{FF2B5EF4-FFF2-40B4-BE49-F238E27FC236}">
                <a16:creationId xmlns:a16="http://schemas.microsoft.com/office/drawing/2014/main" id="{36A4BB8C-2511-5A24-01B0-D91A3418883E}"/>
              </a:ext>
            </a:extLst>
          </p:cNvPr>
          <p:cNvSpPr/>
          <p:nvPr/>
        </p:nvSpPr>
        <p:spPr>
          <a:xfrm>
            <a:off x="650114" y="588598"/>
            <a:ext cx="10988185" cy="1616825"/>
          </a:xfrm>
          <a:prstGeom prst="rect">
            <a:avLst/>
          </a:prstGeom>
          <a:solidFill>
            <a:srgbClr val="15608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object 6">
            <a:extLst>
              <a:ext uri="{FF2B5EF4-FFF2-40B4-BE49-F238E27FC236}">
                <a16:creationId xmlns:a16="http://schemas.microsoft.com/office/drawing/2014/main" id="{672CF581-D95A-A4F4-017D-04DACAC91019}"/>
              </a:ext>
            </a:extLst>
          </p:cNvPr>
          <p:cNvSpPr txBox="1"/>
          <p:nvPr/>
        </p:nvSpPr>
        <p:spPr>
          <a:xfrm>
            <a:off x="1729538" y="1218384"/>
            <a:ext cx="173801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-10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RUC</a:t>
            </a:r>
            <a:r>
              <a:rPr sz="1400" b="1" spc="-10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sz="1400" b="1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-20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 THE</a:t>
            </a:r>
            <a:r>
              <a:rPr sz="1400" b="1" spc="-20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object 18">
            <a:extLst>
              <a:ext uri="{FF2B5EF4-FFF2-40B4-BE49-F238E27FC236}">
                <a16:creationId xmlns:a16="http://schemas.microsoft.com/office/drawing/2014/main" id="{E24D66E5-8C1E-DBB4-AEF2-D2CD65D66F0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1197" y="948099"/>
            <a:ext cx="300186" cy="278398"/>
          </a:xfrm>
          <a:prstGeom prst="rect">
            <a:avLst/>
          </a:prstGeom>
        </p:spPr>
      </p:pic>
      <p:sp>
        <p:nvSpPr>
          <p:cNvPr id="55" name="object 22">
            <a:extLst>
              <a:ext uri="{FF2B5EF4-FFF2-40B4-BE49-F238E27FC236}">
                <a16:creationId xmlns:a16="http://schemas.microsoft.com/office/drawing/2014/main" id="{754C811D-BF29-522C-831A-8BDFCCE88AA4}"/>
              </a:ext>
            </a:extLst>
          </p:cNvPr>
          <p:cNvSpPr txBox="1"/>
          <p:nvPr/>
        </p:nvSpPr>
        <p:spPr>
          <a:xfrm>
            <a:off x="5006045" y="760060"/>
            <a:ext cx="8130121" cy="10086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77875">
              <a:lnSpc>
                <a:spcPct val="113399"/>
              </a:lnSpc>
              <a:spcBef>
                <a:spcPts val="100"/>
              </a:spcBef>
            </a:pPr>
            <a:r>
              <a:rPr lang="en-US"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Municipality´s  Ready-to-Build land Concession </a:t>
            </a:r>
            <a:r>
              <a:rPr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for 65</a:t>
            </a:r>
            <a:r>
              <a:rPr lang="es-ES"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years.</a:t>
            </a:r>
            <a:endParaRPr lang="es-ES" sz="1400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R="777875">
              <a:lnSpc>
                <a:spcPct val="113399"/>
              </a:lnSpc>
              <a:spcBef>
                <a:spcPts val="100"/>
              </a:spcBef>
            </a:pPr>
            <a:r>
              <a:rPr lang="en-US"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Reversion to the administration at the end of the concession period</a:t>
            </a:r>
          </a:p>
          <a:p>
            <a:pPr marR="777875">
              <a:lnSpc>
                <a:spcPct val="113399"/>
              </a:lnSpc>
              <a:spcBef>
                <a:spcPts val="100"/>
              </a:spcBef>
            </a:pPr>
            <a:r>
              <a:rPr lang="en-US"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Creation of a stock of affordable housing for the administration at zero cost.</a:t>
            </a:r>
            <a:endParaRPr lang="es-ES" sz="1400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R="777875">
              <a:lnSpc>
                <a:spcPct val="113399"/>
              </a:lnSpc>
              <a:spcBef>
                <a:spcPts val="100"/>
              </a:spcBef>
            </a:pPr>
            <a:endParaRPr sz="1400" spc="-75" dirty="0">
              <a:latin typeface="Tenorite" panose="020F0502020204030204" pitchFamily="2" charset="0"/>
              <a:cs typeface="Arial" panose="020B0604020202020204" pitchFamily="34" charset="0"/>
            </a:endParaRPr>
          </a:p>
        </p:txBody>
      </p:sp>
      <p:pic>
        <p:nvPicPr>
          <p:cNvPr id="57" name="object 27">
            <a:extLst>
              <a:ext uri="{FF2B5EF4-FFF2-40B4-BE49-F238E27FC236}">
                <a16:creationId xmlns:a16="http://schemas.microsoft.com/office/drawing/2014/main" id="{8036D8B6-5534-BC6D-6FA8-C1BC6DD6745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1089" y="1142878"/>
            <a:ext cx="637294" cy="519218"/>
          </a:xfrm>
          <a:prstGeom prst="rect">
            <a:avLst/>
          </a:prstGeom>
        </p:spPr>
      </p:pic>
      <p:sp>
        <p:nvSpPr>
          <p:cNvPr id="58" name="Rectángulo 68">
            <a:extLst>
              <a:ext uri="{FF2B5EF4-FFF2-40B4-BE49-F238E27FC236}">
                <a16:creationId xmlns:a16="http://schemas.microsoft.com/office/drawing/2014/main" id="{1C10824A-DB20-47DE-D711-B242B20D72F4}"/>
              </a:ext>
            </a:extLst>
          </p:cNvPr>
          <p:cNvSpPr/>
          <p:nvPr/>
        </p:nvSpPr>
        <p:spPr>
          <a:xfrm>
            <a:off x="3949764" y="2384633"/>
            <a:ext cx="7544801" cy="471917"/>
          </a:xfrm>
          <a:prstGeom prst="rect">
            <a:avLst/>
          </a:prstGeom>
          <a:solidFill>
            <a:srgbClr val="15608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Rectángulo 70">
            <a:extLst>
              <a:ext uri="{FF2B5EF4-FFF2-40B4-BE49-F238E27FC236}">
                <a16:creationId xmlns:a16="http://schemas.microsoft.com/office/drawing/2014/main" id="{273AF182-2824-AFAE-A9FA-22CCB1B72041}"/>
              </a:ext>
            </a:extLst>
          </p:cNvPr>
          <p:cNvSpPr/>
          <p:nvPr/>
        </p:nvSpPr>
        <p:spPr>
          <a:xfrm>
            <a:off x="3949764" y="2888472"/>
            <a:ext cx="7544802" cy="471917"/>
          </a:xfrm>
          <a:prstGeom prst="rect">
            <a:avLst/>
          </a:prstGeom>
          <a:solidFill>
            <a:srgbClr val="15608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Rectángulo 71">
            <a:extLst>
              <a:ext uri="{FF2B5EF4-FFF2-40B4-BE49-F238E27FC236}">
                <a16:creationId xmlns:a16="http://schemas.microsoft.com/office/drawing/2014/main" id="{FC75C135-E57A-F59F-B8D8-ABBE68ED2597}"/>
              </a:ext>
            </a:extLst>
          </p:cNvPr>
          <p:cNvSpPr/>
          <p:nvPr/>
        </p:nvSpPr>
        <p:spPr>
          <a:xfrm>
            <a:off x="3936722" y="3418714"/>
            <a:ext cx="7544803" cy="471917"/>
          </a:xfrm>
          <a:prstGeom prst="rect">
            <a:avLst/>
          </a:prstGeom>
          <a:solidFill>
            <a:srgbClr val="15608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Rectángulo 72">
            <a:extLst>
              <a:ext uri="{FF2B5EF4-FFF2-40B4-BE49-F238E27FC236}">
                <a16:creationId xmlns:a16="http://schemas.microsoft.com/office/drawing/2014/main" id="{38912CB8-E2B3-67FE-A30C-1787150968C3}"/>
              </a:ext>
            </a:extLst>
          </p:cNvPr>
          <p:cNvSpPr/>
          <p:nvPr/>
        </p:nvSpPr>
        <p:spPr>
          <a:xfrm>
            <a:off x="3947674" y="3969424"/>
            <a:ext cx="7544803" cy="471917"/>
          </a:xfrm>
          <a:prstGeom prst="rect">
            <a:avLst/>
          </a:prstGeom>
          <a:solidFill>
            <a:srgbClr val="15608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 73">
            <a:extLst>
              <a:ext uri="{FF2B5EF4-FFF2-40B4-BE49-F238E27FC236}">
                <a16:creationId xmlns:a16="http://schemas.microsoft.com/office/drawing/2014/main" id="{D5B4A64A-224F-AA70-C3EB-C4C2EDD8279B}"/>
              </a:ext>
            </a:extLst>
          </p:cNvPr>
          <p:cNvSpPr/>
          <p:nvPr/>
        </p:nvSpPr>
        <p:spPr>
          <a:xfrm>
            <a:off x="3936721" y="4512885"/>
            <a:ext cx="7544803" cy="423041"/>
          </a:xfrm>
          <a:prstGeom prst="rect">
            <a:avLst/>
          </a:prstGeom>
          <a:solidFill>
            <a:srgbClr val="15608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4" name="object 7">
            <a:extLst>
              <a:ext uri="{FF2B5EF4-FFF2-40B4-BE49-F238E27FC236}">
                <a16:creationId xmlns:a16="http://schemas.microsoft.com/office/drawing/2014/main" id="{052FE9F1-7BCE-BFF1-C93F-7CA24B848506}"/>
              </a:ext>
            </a:extLst>
          </p:cNvPr>
          <p:cNvSpPr txBox="1"/>
          <p:nvPr/>
        </p:nvSpPr>
        <p:spPr>
          <a:xfrm>
            <a:off x="1784520" y="3054359"/>
            <a:ext cx="1987931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es-ES" sz="1400" b="1" spc="-15" dirty="0">
              <a:solidFill>
                <a:srgbClr val="2440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</a:pPr>
            <a:r>
              <a:rPr lang="es-ES" sz="1400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</a:t>
            </a:r>
            <a:r>
              <a:rPr sz="1400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es-ES" sz="1400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object 30">
            <a:extLst>
              <a:ext uri="{FF2B5EF4-FFF2-40B4-BE49-F238E27FC236}">
                <a16:creationId xmlns:a16="http://schemas.microsoft.com/office/drawing/2014/main" id="{D9147CED-FEDD-9060-70A0-65713FDF379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1982" y="3007135"/>
            <a:ext cx="278508" cy="149617"/>
          </a:xfrm>
          <a:prstGeom prst="rect">
            <a:avLst/>
          </a:prstGeom>
        </p:spPr>
      </p:pic>
      <p:pic>
        <p:nvPicPr>
          <p:cNvPr id="66" name="object 32">
            <a:extLst>
              <a:ext uri="{FF2B5EF4-FFF2-40B4-BE49-F238E27FC236}">
                <a16:creationId xmlns:a16="http://schemas.microsoft.com/office/drawing/2014/main" id="{EA445939-4CD6-2E15-F042-9B45EE4CA08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93728" y="3002748"/>
            <a:ext cx="297674" cy="277471"/>
          </a:xfrm>
          <a:prstGeom prst="rect">
            <a:avLst/>
          </a:prstGeom>
        </p:spPr>
      </p:pic>
      <p:pic>
        <p:nvPicPr>
          <p:cNvPr id="67" name="object 33">
            <a:extLst>
              <a:ext uri="{FF2B5EF4-FFF2-40B4-BE49-F238E27FC236}">
                <a16:creationId xmlns:a16="http://schemas.microsoft.com/office/drawing/2014/main" id="{78894B28-2079-3D18-0AF2-0955E9CB0EF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45435" y="3519875"/>
            <a:ext cx="491934" cy="219679"/>
          </a:xfrm>
          <a:prstGeom prst="rect">
            <a:avLst/>
          </a:prstGeom>
        </p:spPr>
      </p:pic>
      <p:pic>
        <p:nvPicPr>
          <p:cNvPr id="68" name="object 34">
            <a:extLst>
              <a:ext uri="{FF2B5EF4-FFF2-40B4-BE49-F238E27FC236}">
                <a16:creationId xmlns:a16="http://schemas.microsoft.com/office/drawing/2014/main" id="{84C32B61-C017-3E48-9701-F85D1C9954B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85791" y="4108627"/>
            <a:ext cx="409659" cy="247224"/>
          </a:xfrm>
          <a:prstGeom prst="rect">
            <a:avLst/>
          </a:prstGeom>
        </p:spPr>
      </p:pic>
      <p:pic>
        <p:nvPicPr>
          <p:cNvPr id="69" name="object 35">
            <a:extLst>
              <a:ext uri="{FF2B5EF4-FFF2-40B4-BE49-F238E27FC236}">
                <a16:creationId xmlns:a16="http://schemas.microsoft.com/office/drawing/2014/main" id="{A4B5C2EF-5393-5DEE-4981-89B5ABE2593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 rot="2607691">
            <a:off x="4228757" y="4585192"/>
            <a:ext cx="277796" cy="281475"/>
          </a:xfrm>
          <a:prstGeom prst="rect">
            <a:avLst/>
          </a:prstGeom>
        </p:spPr>
      </p:pic>
      <p:sp>
        <p:nvSpPr>
          <p:cNvPr id="70" name="object 37">
            <a:extLst>
              <a:ext uri="{FF2B5EF4-FFF2-40B4-BE49-F238E27FC236}">
                <a16:creationId xmlns:a16="http://schemas.microsoft.com/office/drawing/2014/main" id="{13643C22-0C24-7065-B15D-8030660AD066}"/>
              </a:ext>
            </a:extLst>
          </p:cNvPr>
          <p:cNvSpPr txBox="1"/>
          <p:nvPr/>
        </p:nvSpPr>
        <p:spPr>
          <a:xfrm>
            <a:off x="4984542" y="2911504"/>
            <a:ext cx="637681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200" spc="-5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Parking:</a:t>
            </a:r>
            <a:r>
              <a:rPr sz="1200" spc="-1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200" spc="-1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Obligatory. Rent chargeable to the tenant.</a:t>
            </a:r>
            <a:endParaRPr lang="es-ES" sz="1200" spc="-5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</a:pPr>
            <a:r>
              <a:rPr lang="en-US" sz="1200" spc="-5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Storage room: Compulsory. Rent chargeable to the tenant.</a:t>
            </a:r>
          </a:p>
        </p:txBody>
      </p:sp>
      <p:sp>
        <p:nvSpPr>
          <p:cNvPr id="71" name="object 39">
            <a:extLst>
              <a:ext uri="{FF2B5EF4-FFF2-40B4-BE49-F238E27FC236}">
                <a16:creationId xmlns:a16="http://schemas.microsoft.com/office/drawing/2014/main" id="{0B506A5F-8739-030A-26DE-93D8DF5E08B0}"/>
              </a:ext>
            </a:extLst>
          </p:cNvPr>
          <p:cNvSpPr txBox="1"/>
          <p:nvPr/>
        </p:nvSpPr>
        <p:spPr>
          <a:xfrm>
            <a:off x="4971820" y="3452024"/>
            <a:ext cx="6729370" cy="582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spcBef>
                <a:spcPts val="175"/>
              </a:spcBef>
              <a:tabLst>
                <a:tab pos="196850" algn="l"/>
                <a:tab pos="198120" algn="l"/>
              </a:tabLst>
            </a:pPr>
            <a:r>
              <a:rPr lang="en-US" sz="1200" spc="-5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Cleaning of common areas, maintenance of buildings, garages and facilities.</a:t>
            </a:r>
          </a:p>
          <a:p>
            <a:pPr marL="24765">
              <a:spcBef>
                <a:spcPts val="175"/>
              </a:spcBef>
              <a:tabLst>
                <a:tab pos="196850" algn="l"/>
                <a:tab pos="198120" algn="l"/>
              </a:tabLst>
            </a:pPr>
            <a:r>
              <a:rPr lang="en-US" sz="1200" spc="-5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Extra amenities ( &gt; 5.000 m2 const.): swimming pool + gym + gardens</a:t>
            </a:r>
          </a:p>
          <a:p>
            <a:pPr>
              <a:spcBef>
                <a:spcPts val="10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41">
            <a:extLst>
              <a:ext uri="{FF2B5EF4-FFF2-40B4-BE49-F238E27FC236}">
                <a16:creationId xmlns:a16="http://schemas.microsoft.com/office/drawing/2014/main" id="{97DE14D0-05AA-61EE-09E1-674E5F3CE228}"/>
              </a:ext>
            </a:extLst>
          </p:cNvPr>
          <p:cNvSpPr txBox="1"/>
          <p:nvPr/>
        </p:nvSpPr>
        <p:spPr>
          <a:xfrm>
            <a:off x="4971820" y="4105267"/>
            <a:ext cx="61269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Kitchen</a:t>
            </a:r>
            <a:r>
              <a:rPr sz="1400" spc="-15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equipment: induction hob, oven, sink and extractor hood</a:t>
            </a:r>
            <a:r>
              <a:rPr sz="1400" spc="-5" dirty="0">
                <a:solidFill>
                  <a:srgbClr val="49494D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.</a:t>
            </a:r>
            <a:endParaRPr sz="1400" dirty="0">
              <a:latin typeface="Tenorite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3" name="object 42">
            <a:extLst>
              <a:ext uri="{FF2B5EF4-FFF2-40B4-BE49-F238E27FC236}">
                <a16:creationId xmlns:a16="http://schemas.microsoft.com/office/drawing/2014/main" id="{A20185AB-86A6-40D0-43FE-EF8DE4B2D698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0914" y="3152508"/>
            <a:ext cx="541019" cy="539495"/>
          </a:xfrm>
          <a:prstGeom prst="rect">
            <a:avLst/>
          </a:prstGeom>
        </p:spPr>
      </p:pic>
      <p:sp>
        <p:nvSpPr>
          <p:cNvPr id="74" name="object 41">
            <a:extLst>
              <a:ext uri="{FF2B5EF4-FFF2-40B4-BE49-F238E27FC236}">
                <a16:creationId xmlns:a16="http://schemas.microsoft.com/office/drawing/2014/main" id="{62A28EC9-4228-A19B-C9A6-EBFFA2C32589}"/>
              </a:ext>
            </a:extLst>
          </p:cNvPr>
          <p:cNvSpPr txBox="1"/>
          <p:nvPr/>
        </p:nvSpPr>
        <p:spPr>
          <a:xfrm>
            <a:off x="4989139" y="4593729"/>
            <a:ext cx="5461872" cy="239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3175">
              <a:lnSpc>
                <a:spcPct val="113399"/>
              </a:lnSpc>
              <a:spcBef>
                <a:spcPts val="755"/>
              </a:spcBef>
            </a:pPr>
            <a:r>
              <a:rPr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A/C pre</a:t>
            </a:r>
            <a:r>
              <a:rPr lang="es-ES"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- installation</a:t>
            </a:r>
          </a:p>
        </p:txBody>
      </p:sp>
      <p:sp>
        <p:nvSpPr>
          <p:cNvPr id="78" name="Rectángulo 69">
            <a:extLst>
              <a:ext uri="{FF2B5EF4-FFF2-40B4-BE49-F238E27FC236}">
                <a16:creationId xmlns:a16="http://schemas.microsoft.com/office/drawing/2014/main" id="{F8F206AD-2B98-8296-D5E2-9F8DB887B69F}"/>
              </a:ext>
            </a:extLst>
          </p:cNvPr>
          <p:cNvSpPr/>
          <p:nvPr/>
        </p:nvSpPr>
        <p:spPr>
          <a:xfrm>
            <a:off x="3936721" y="1674433"/>
            <a:ext cx="7544803" cy="382882"/>
          </a:xfrm>
          <a:prstGeom prst="rect">
            <a:avLst/>
          </a:prstGeom>
          <a:solidFill>
            <a:srgbClr val="15608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4" name="object 20">
            <a:extLst>
              <a:ext uri="{FF2B5EF4-FFF2-40B4-BE49-F238E27FC236}">
                <a16:creationId xmlns:a16="http://schemas.microsoft.com/office/drawing/2014/main" id="{3C9C02F0-7FB4-4A82-E642-EB2BDA483FCD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25551" y="1731590"/>
            <a:ext cx="244022" cy="244142"/>
          </a:xfrm>
          <a:prstGeom prst="rect">
            <a:avLst/>
          </a:prstGeom>
        </p:spPr>
      </p:pic>
      <p:sp>
        <p:nvSpPr>
          <p:cNvPr id="56" name="object 26">
            <a:extLst>
              <a:ext uri="{FF2B5EF4-FFF2-40B4-BE49-F238E27FC236}">
                <a16:creationId xmlns:a16="http://schemas.microsoft.com/office/drawing/2014/main" id="{AE8D229A-F293-8800-FFCE-2BDC8A0DC3D6}"/>
              </a:ext>
            </a:extLst>
          </p:cNvPr>
          <p:cNvSpPr txBox="1"/>
          <p:nvPr/>
        </p:nvSpPr>
        <p:spPr>
          <a:xfrm>
            <a:off x="5006045" y="1759754"/>
            <a:ext cx="53358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0 € Annual payment to administration</a:t>
            </a:r>
            <a:endParaRPr sz="1400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5" name="object 42">
            <a:extLst>
              <a:ext uri="{FF2B5EF4-FFF2-40B4-BE49-F238E27FC236}">
                <a16:creationId xmlns:a16="http://schemas.microsoft.com/office/drawing/2014/main" id="{2483C79B-CDEE-59F5-9045-382CA6955959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70028" y="2399010"/>
            <a:ext cx="355448" cy="344891"/>
          </a:xfrm>
          <a:prstGeom prst="rect">
            <a:avLst/>
          </a:prstGeom>
        </p:spPr>
      </p:pic>
      <p:sp>
        <p:nvSpPr>
          <p:cNvPr id="76" name="object 41">
            <a:extLst>
              <a:ext uri="{FF2B5EF4-FFF2-40B4-BE49-F238E27FC236}">
                <a16:creationId xmlns:a16="http://schemas.microsoft.com/office/drawing/2014/main" id="{C75131E1-32A5-D832-5253-FAA5A0F22194}"/>
              </a:ext>
            </a:extLst>
          </p:cNvPr>
          <p:cNvSpPr txBox="1"/>
          <p:nvPr/>
        </p:nvSpPr>
        <p:spPr>
          <a:xfrm>
            <a:off x="4981777" y="2445091"/>
            <a:ext cx="61269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Typologies of 1, 2 and 3 bedrooms</a:t>
            </a:r>
            <a:endParaRPr sz="1400" dirty="0">
              <a:latin typeface="Tenorite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9" name="Rectángulo 74">
            <a:extLst>
              <a:ext uri="{FF2B5EF4-FFF2-40B4-BE49-F238E27FC236}">
                <a16:creationId xmlns:a16="http://schemas.microsoft.com/office/drawing/2014/main" id="{0A0A56A3-61D7-822E-2EF5-CD3167500EE4}"/>
              </a:ext>
            </a:extLst>
          </p:cNvPr>
          <p:cNvSpPr/>
          <p:nvPr/>
        </p:nvSpPr>
        <p:spPr>
          <a:xfrm>
            <a:off x="3940800" y="5227240"/>
            <a:ext cx="7544803" cy="423041"/>
          </a:xfrm>
          <a:prstGeom prst="rect">
            <a:avLst/>
          </a:prstGeom>
          <a:solidFill>
            <a:srgbClr val="15608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Rectángulo 75">
            <a:extLst>
              <a:ext uri="{FF2B5EF4-FFF2-40B4-BE49-F238E27FC236}">
                <a16:creationId xmlns:a16="http://schemas.microsoft.com/office/drawing/2014/main" id="{7B3A93FB-CE4B-16C5-9623-8F5F0A2B1A76}"/>
              </a:ext>
            </a:extLst>
          </p:cNvPr>
          <p:cNvSpPr/>
          <p:nvPr/>
        </p:nvSpPr>
        <p:spPr>
          <a:xfrm>
            <a:off x="3940800" y="5708013"/>
            <a:ext cx="7544803" cy="423041"/>
          </a:xfrm>
          <a:prstGeom prst="rect">
            <a:avLst/>
          </a:prstGeom>
          <a:solidFill>
            <a:srgbClr val="15608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2" name="object 21">
            <a:extLst>
              <a:ext uri="{FF2B5EF4-FFF2-40B4-BE49-F238E27FC236}">
                <a16:creationId xmlns:a16="http://schemas.microsoft.com/office/drawing/2014/main" id="{EB2A16CB-ABC7-7047-941D-014207DE9EA9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25973" y="5298918"/>
            <a:ext cx="267333" cy="253486"/>
          </a:xfrm>
          <a:prstGeom prst="rect">
            <a:avLst/>
          </a:prstGeom>
        </p:spPr>
      </p:pic>
      <p:pic>
        <p:nvPicPr>
          <p:cNvPr id="83" name="object 36">
            <a:extLst>
              <a:ext uri="{FF2B5EF4-FFF2-40B4-BE49-F238E27FC236}">
                <a16:creationId xmlns:a16="http://schemas.microsoft.com/office/drawing/2014/main" id="{68E010AB-6D47-4C70-8D27-FED6DC795F23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00748" y="5794905"/>
            <a:ext cx="307465" cy="250742"/>
          </a:xfrm>
          <a:prstGeom prst="rect">
            <a:avLst/>
          </a:prstGeom>
        </p:spPr>
      </p:pic>
      <p:sp>
        <p:nvSpPr>
          <p:cNvPr id="84" name="object 26">
            <a:extLst>
              <a:ext uri="{FF2B5EF4-FFF2-40B4-BE49-F238E27FC236}">
                <a16:creationId xmlns:a16="http://schemas.microsoft.com/office/drawing/2014/main" id="{A3B357EF-3659-2549-AAE6-FECF793BACFC}"/>
              </a:ext>
            </a:extLst>
          </p:cNvPr>
          <p:cNvSpPr txBox="1"/>
          <p:nvPr/>
        </p:nvSpPr>
        <p:spPr>
          <a:xfrm>
            <a:off x="4971820" y="5316944"/>
            <a:ext cx="65006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Maximum annual family income up to 63,000 € / year</a:t>
            </a:r>
            <a:r>
              <a:rPr lang="en-US" sz="1050" spc="-60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bject 41">
            <a:extLst>
              <a:ext uri="{FF2B5EF4-FFF2-40B4-BE49-F238E27FC236}">
                <a16:creationId xmlns:a16="http://schemas.microsoft.com/office/drawing/2014/main" id="{5030E0EE-BA44-2F72-D80D-27B4E2008B90}"/>
              </a:ext>
            </a:extLst>
          </p:cNvPr>
          <p:cNvSpPr txBox="1"/>
          <p:nvPr/>
        </p:nvSpPr>
        <p:spPr>
          <a:xfrm>
            <a:off x="5006045" y="5754449"/>
            <a:ext cx="5461872" cy="239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3175">
              <a:lnSpc>
                <a:spcPct val="113399"/>
              </a:lnSpc>
              <a:spcBef>
                <a:spcPts val="755"/>
              </a:spcBef>
            </a:pPr>
            <a:r>
              <a:rPr sz="1050" spc="-7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400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% adapted housing</a:t>
            </a:r>
          </a:p>
        </p:txBody>
      </p:sp>
      <p:pic>
        <p:nvPicPr>
          <p:cNvPr id="86" name="object 21">
            <a:extLst>
              <a:ext uri="{FF2B5EF4-FFF2-40B4-BE49-F238E27FC236}">
                <a16:creationId xmlns:a16="http://schemas.microsoft.com/office/drawing/2014/main" id="{CD5E994F-9FE1-836E-4E4C-9AC13D82B392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1025" y="5314303"/>
            <a:ext cx="541018" cy="467951"/>
          </a:xfrm>
          <a:prstGeom prst="rect">
            <a:avLst/>
          </a:prstGeom>
        </p:spPr>
      </p:pic>
      <p:sp>
        <p:nvSpPr>
          <p:cNvPr id="87" name="object 7">
            <a:extLst>
              <a:ext uri="{FF2B5EF4-FFF2-40B4-BE49-F238E27FC236}">
                <a16:creationId xmlns:a16="http://schemas.microsoft.com/office/drawing/2014/main" id="{BC79ECFF-C509-EB1A-9734-F9AA257F7878}"/>
              </a:ext>
            </a:extLst>
          </p:cNvPr>
          <p:cNvSpPr txBox="1"/>
          <p:nvPr/>
        </p:nvSpPr>
        <p:spPr>
          <a:xfrm>
            <a:off x="1853908" y="5482529"/>
            <a:ext cx="9104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400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3C314-6C14-5883-095F-89AA38DB59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22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3403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A6B29-6165-46A9-5B5D-CD3755FD8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9277147F-ADC1-62F2-9DA2-2A15B3EBE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445214"/>
            <a:ext cx="1175847" cy="810299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86A3AE1A-F745-C4A5-EDFC-B6F560CCB518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80D3C991-5D28-2A10-DFB8-63BEE7C5DB8C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85C8849B-161B-6B79-9291-C9DB3EB7307A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A3E412CB-0230-1D52-A0CB-15DAEEA84E4A}"/>
              </a:ext>
            </a:extLst>
          </p:cNvPr>
          <p:cNvSpPr txBox="1"/>
          <p:nvPr/>
        </p:nvSpPr>
        <p:spPr>
          <a:xfrm>
            <a:off x="689802" y="283802"/>
            <a:ext cx="44697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FIGURES – CASE STUDY: SPAIN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78">
            <a:extLst>
              <a:ext uri="{FF2B5EF4-FFF2-40B4-BE49-F238E27FC236}">
                <a16:creationId xmlns:a16="http://schemas.microsoft.com/office/drawing/2014/main" id="{8654C42A-7979-940A-2DA3-1366500CB772}"/>
              </a:ext>
            </a:extLst>
          </p:cNvPr>
          <p:cNvSpPr/>
          <p:nvPr/>
        </p:nvSpPr>
        <p:spPr>
          <a:xfrm>
            <a:off x="1051543" y="1218965"/>
            <a:ext cx="10354475" cy="4128421"/>
          </a:xfrm>
          <a:prstGeom prst="rect">
            <a:avLst/>
          </a:prstGeom>
          <a:solidFill>
            <a:srgbClr val="15608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object 41">
            <a:extLst>
              <a:ext uri="{FF2B5EF4-FFF2-40B4-BE49-F238E27FC236}">
                <a16:creationId xmlns:a16="http://schemas.microsoft.com/office/drawing/2014/main" id="{FE47AABC-ECCB-CAE1-30DB-D2A5A59BF848}"/>
              </a:ext>
            </a:extLst>
          </p:cNvPr>
          <p:cNvSpPr txBox="1"/>
          <p:nvPr/>
        </p:nvSpPr>
        <p:spPr>
          <a:xfrm>
            <a:off x="4000932" y="1355369"/>
            <a:ext cx="7405086" cy="3767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9,695 units of affordable housing designed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703.619 sqm under construction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1,255 millions invested -Madrid Region-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3 Concessional process launched since 2021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New awarding procedures planned for 2025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Spread of the model to other cities: Seville, Valencia and Malaga</a:t>
            </a: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rgbClr val="24408F"/>
              </a:solidFill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4408F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Attraction of large international investment funds</a:t>
            </a:r>
            <a:endParaRPr dirty="0">
              <a:latin typeface="Tenorite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object 42">
            <a:extLst>
              <a:ext uri="{FF2B5EF4-FFF2-40B4-BE49-F238E27FC236}">
                <a16:creationId xmlns:a16="http://schemas.microsoft.com/office/drawing/2014/main" id="{B421F750-7E16-17AD-0D32-670C501A46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5426" y="1308816"/>
            <a:ext cx="441242" cy="403989"/>
          </a:xfrm>
          <a:prstGeom prst="rect">
            <a:avLst/>
          </a:prstGeom>
        </p:spPr>
      </p:pic>
      <p:pic>
        <p:nvPicPr>
          <p:cNvPr id="5" name="object 20">
            <a:extLst>
              <a:ext uri="{FF2B5EF4-FFF2-40B4-BE49-F238E27FC236}">
                <a16:creationId xmlns:a16="http://schemas.microsoft.com/office/drawing/2014/main" id="{3057F362-2AA6-58FF-D95C-52831DF29CA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7604" y="2493575"/>
            <a:ext cx="358633" cy="301534"/>
          </a:xfrm>
          <a:prstGeom prst="rect">
            <a:avLst/>
          </a:prstGeom>
        </p:spPr>
      </p:pic>
      <p:pic>
        <p:nvPicPr>
          <p:cNvPr id="6" name="object 21">
            <a:extLst>
              <a:ext uri="{FF2B5EF4-FFF2-40B4-BE49-F238E27FC236}">
                <a16:creationId xmlns:a16="http://schemas.microsoft.com/office/drawing/2014/main" id="{2875544B-C57E-B320-97D0-9EB41134A84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6189" y="4041234"/>
            <a:ext cx="478405" cy="404104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990326E6-DAB3-4850-50BD-14F36ED360F0}"/>
              </a:ext>
            </a:extLst>
          </p:cNvPr>
          <p:cNvSpPr txBox="1"/>
          <p:nvPr/>
        </p:nvSpPr>
        <p:spPr>
          <a:xfrm>
            <a:off x="689802" y="654014"/>
            <a:ext cx="44697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b="1" spc="-15" dirty="0" err="1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es-ES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spc="-15" dirty="0" err="1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es-ES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spc="-15" dirty="0" err="1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b="1" spc="-15" dirty="0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spc="-15" dirty="0" err="1">
                <a:solidFill>
                  <a:srgbClr val="24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ject 17">
            <a:extLst>
              <a:ext uri="{FF2B5EF4-FFF2-40B4-BE49-F238E27FC236}">
                <a16:creationId xmlns:a16="http://schemas.microsoft.com/office/drawing/2014/main" id="{8C8FFC20-FFBF-AC96-0328-755A081866C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25806" y="4719117"/>
            <a:ext cx="402097" cy="371680"/>
          </a:xfrm>
          <a:prstGeom prst="rect">
            <a:avLst/>
          </a:prstGeom>
        </p:spPr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id="{2DA131EE-6387-DBAB-2D5D-6D1BAE9DB82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259392">
            <a:off x="2146989" y="1939414"/>
            <a:ext cx="443204" cy="354828"/>
          </a:xfrm>
          <a:prstGeom prst="rect">
            <a:avLst/>
          </a:prstGeom>
        </p:spPr>
      </p:pic>
      <p:grpSp>
        <p:nvGrpSpPr>
          <p:cNvPr id="10" name="Grupo 88">
            <a:extLst>
              <a:ext uri="{FF2B5EF4-FFF2-40B4-BE49-F238E27FC236}">
                <a16:creationId xmlns:a16="http://schemas.microsoft.com/office/drawing/2014/main" id="{E5825411-ADC5-C751-8ADF-B3CF0D1334D1}"/>
              </a:ext>
            </a:extLst>
          </p:cNvPr>
          <p:cNvGrpSpPr/>
          <p:nvPr/>
        </p:nvGrpSpPr>
        <p:grpSpPr>
          <a:xfrm>
            <a:off x="2167605" y="3553728"/>
            <a:ext cx="427646" cy="279238"/>
            <a:chOff x="1870188" y="4104359"/>
            <a:chExt cx="450988" cy="420862"/>
          </a:xfrm>
        </p:grpSpPr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FEFECA72-4309-539D-034B-F1EE8E50E72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79241" y="4279746"/>
              <a:ext cx="441935" cy="245475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27F2B69B-3EBA-1475-A3B1-A1EB852C0F5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0188" y="4104359"/>
              <a:ext cx="441935" cy="191400"/>
            </a:xfrm>
            <a:prstGeom prst="rect">
              <a:avLst/>
            </a:prstGeom>
          </p:spPr>
        </p:pic>
      </p:grpSp>
      <p:pic>
        <p:nvPicPr>
          <p:cNvPr id="13" name="object 16">
            <a:extLst>
              <a:ext uri="{FF2B5EF4-FFF2-40B4-BE49-F238E27FC236}">
                <a16:creationId xmlns:a16="http://schemas.microsoft.com/office/drawing/2014/main" id="{59284135-011B-C4DB-1846-9DCB9DF08764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52828" y="2997700"/>
            <a:ext cx="478405" cy="366634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A834324-4C06-694F-AC51-70E32A1379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23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896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6AEF0-5F89-2ECE-8E7D-37DC78906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31AB73E-6878-E040-7141-C0DF7EFF271F}"/>
              </a:ext>
            </a:extLst>
          </p:cNvPr>
          <p:cNvSpPr/>
          <p:nvPr/>
        </p:nvSpPr>
        <p:spPr>
          <a:xfrm>
            <a:off x="520700" y="0"/>
            <a:ext cx="13620813" cy="5580514"/>
          </a:xfrm>
          <a:prstGeom prst="rect">
            <a:avLst/>
          </a:prstGeom>
          <a:gradFill>
            <a:gsLst>
              <a:gs pos="0">
                <a:srgbClr val="0D0D0D">
                  <a:alpha val="90000"/>
                </a:srgbClr>
              </a:gs>
              <a:gs pos="61000">
                <a:srgbClr val="000000">
                  <a:alpha val="76000"/>
                </a:srgbClr>
              </a:gs>
              <a:gs pos="88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endParaRPr/>
          </a:p>
        </p:txBody>
      </p:sp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C9DDF549-5ADC-3E55-93B0-F63FCE96B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47" y="5618157"/>
            <a:ext cx="979510" cy="6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B4585695-9D05-FE47-4314-35ABD962B643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D844C4C5-EFD7-98EB-F3ED-8C4CA4F809DD}"/>
              </a:ext>
            </a:extLst>
          </p:cNvPr>
          <p:cNvSpPr/>
          <p:nvPr/>
        </p:nvSpPr>
        <p:spPr>
          <a:xfrm rot="5400000">
            <a:off x="6076948" y="758991"/>
            <a:ext cx="520701" cy="11709401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F08C53D9-42FE-AF84-36C8-CD3935631FFC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EA7CB18B-DBCE-1C15-2A1A-736C5DC580AF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15CF3BD-8280-6ED5-1FD7-71E46CF79BC8}"/>
              </a:ext>
            </a:extLst>
          </p:cNvPr>
          <p:cNvSpPr txBox="1"/>
          <p:nvPr/>
        </p:nvSpPr>
        <p:spPr>
          <a:xfrm>
            <a:off x="797189" y="227110"/>
            <a:ext cx="6772473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endParaRPr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5333112-459A-61FE-E18C-A8A19E5EA0F4}"/>
              </a:ext>
            </a:extLst>
          </p:cNvPr>
          <p:cNvSpPr txBox="1"/>
          <p:nvPr/>
        </p:nvSpPr>
        <p:spPr>
          <a:xfrm>
            <a:off x="797188" y="694638"/>
            <a:ext cx="105976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pPr algn="ctr"/>
            <a:r>
              <a:rPr lang="en-US" sz="4400" b="1" dirty="0">
                <a:solidFill>
                  <a:schemeClr val="bg1"/>
                </a:solidFill>
              </a:rPr>
              <a:t>Serbia/Slovenia</a:t>
            </a:r>
          </a:p>
        </p:txBody>
      </p:sp>
      <p:pic>
        <p:nvPicPr>
          <p:cNvPr id="10" name="Picture 9" descr="A person in a blue suit&#10;&#10;Description automatically generated">
            <a:extLst>
              <a:ext uri="{FF2B5EF4-FFF2-40B4-BE49-F238E27FC236}">
                <a16:creationId xmlns:a16="http://schemas.microsoft.com/office/drawing/2014/main" id="{8ED49F13-B13C-E78B-58D1-97E3C44FB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40527" r="7104" b="7359"/>
          <a:stretch/>
        </p:blipFill>
        <p:spPr>
          <a:xfrm>
            <a:off x="934705" y="1637255"/>
            <a:ext cx="10805185" cy="3573927"/>
          </a:xfrm>
          <a:prstGeom prst="rect">
            <a:avLst/>
          </a:prstGeom>
        </p:spPr>
      </p:pic>
      <p:pic>
        <p:nvPicPr>
          <p:cNvPr id="3" name="image.png" descr="image.png">
            <a:extLst>
              <a:ext uri="{FF2B5EF4-FFF2-40B4-BE49-F238E27FC236}">
                <a16:creationId xmlns:a16="http://schemas.microsoft.com/office/drawing/2014/main" id="{9B2DF9C1-432D-72D8-4D98-883E13AD7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217" y="2100392"/>
            <a:ext cx="1832917" cy="183291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C448F-5CEE-860A-B65D-F37028196B5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04375" y="6400413"/>
            <a:ext cx="249425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24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9520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864DF-883E-5E51-C3F1-1C174C183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60159993-00FD-DD13-755F-D0E427A3A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3E8F2EBA-6F27-702F-E21C-4C9A6EB8122F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AA38804D-FC83-01E6-2CB6-EA9552A956B2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F816618F-6000-03C0-5B38-3584B4EA9BB3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2E71E263-7552-F5CE-FB01-725F447D6A8F}"/>
              </a:ext>
            </a:extLst>
          </p:cNvPr>
          <p:cNvSpPr txBox="1"/>
          <p:nvPr/>
        </p:nvSpPr>
        <p:spPr>
          <a:xfrm>
            <a:off x="520700" y="470645"/>
            <a:ext cx="9906000" cy="996427"/>
          </a:xfrm>
          <a:prstGeom prst="rect">
            <a:avLst/>
          </a:prstGeom>
          <a:noFill/>
        </p:spPr>
        <p:txBody>
          <a:bodyPr vert="horz" wrap="square" lIns="0" tIns="8890" rIns="0" bIns="0" rtlCol="0">
            <a:spAutoFit/>
          </a:bodyPr>
          <a:lstStyle/>
          <a:p>
            <a:pPr marL="647700">
              <a:lnSpc>
                <a:spcPts val="3300"/>
              </a:lnSpc>
              <a:spcBef>
                <a:spcPts val="70"/>
              </a:spcBef>
            </a:pPr>
            <a:r>
              <a:rPr lang="en-GB" sz="2800" b="1" spc="-15" dirty="0">
                <a:solidFill>
                  <a:srgbClr val="9E1B33"/>
                </a:solidFill>
                <a:latin typeface="Montserrat" pitchFamily="2" charset="0"/>
                <a:cs typeface="Arial MT"/>
              </a:rPr>
              <a:t>Affordable Housing: The Case of Serbia and Slovenia</a:t>
            </a:r>
            <a:endParaRPr lang="sr-Latn-RS" sz="1600" b="1" spc="-15" dirty="0">
              <a:solidFill>
                <a:schemeClr val="tx1"/>
              </a:solidFill>
              <a:latin typeface="Montserrat" pitchFamily="2" charset="0"/>
            </a:endParaRPr>
          </a:p>
          <a:p>
            <a:pPr marL="647700">
              <a:lnSpc>
                <a:spcPct val="150000"/>
              </a:lnSpc>
              <a:spcBef>
                <a:spcPts val="70"/>
              </a:spcBef>
            </a:pPr>
            <a:r>
              <a:rPr lang="es-ES" sz="1400" spc="-15" dirty="0">
                <a:solidFill>
                  <a:schemeClr val="tx1"/>
                </a:solidFill>
                <a:latin typeface="Montserrat" pitchFamily="2" charset="0"/>
              </a:rPr>
              <a:t>CRE </a:t>
            </a:r>
            <a:r>
              <a:rPr lang="es-ES" sz="1400" spc="-15" dirty="0" err="1">
                <a:solidFill>
                  <a:schemeClr val="tx1"/>
                </a:solidFill>
                <a:latin typeface="Montserrat" pitchFamily="2" charset="0"/>
              </a:rPr>
              <a:t>Webinar</a:t>
            </a:r>
            <a:r>
              <a:rPr lang="es-ES" sz="1400" spc="-15" dirty="0">
                <a:solidFill>
                  <a:schemeClr val="tx1"/>
                </a:solidFill>
                <a:latin typeface="Montserrat" pitchFamily="2" charset="0"/>
              </a:rPr>
              <a:t> </a:t>
            </a:r>
            <a:endParaRPr lang="sr-Latn-RS" sz="1400" spc="-15" dirty="0">
              <a:solidFill>
                <a:schemeClr val="tx1"/>
              </a:solidFill>
              <a:latin typeface="Montserrat" pitchFamily="2" charset="0"/>
            </a:endParaRPr>
          </a:p>
          <a:p>
            <a:pPr marL="647700">
              <a:spcBef>
                <a:spcPts val="70"/>
              </a:spcBef>
            </a:pPr>
            <a:r>
              <a:rPr lang="sr-Latn-RS" sz="1400" spc="-15" dirty="0">
                <a:solidFill>
                  <a:schemeClr val="tx1"/>
                </a:solidFill>
                <a:latin typeface="Montserrat" pitchFamily="2" charset="0"/>
              </a:rPr>
              <a:t>December 4th, 2024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59" b="15416"/>
          <a:stretch/>
        </p:blipFill>
        <p:spPr>
          <a:xfrm>
            <a:off x="4149213" y="1064547"/>
            <a:ext cx="7256615" cy="4028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407" y="5391586"/>
            <a:ext cx="1583402" cy="5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7520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C65BB-9B41-77C6-86CD-6A2D8535C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5A150EDE-B2F6-E8E7-1092-458CD0755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6485C43D-EFF1-A36D-85F7-B42A2689871B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1EAA0F1F-709C-CCB5-0243-580ED362BEE9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7373C956-D026-34B9-BF33-D7F0AF95BFF7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389D20-5CDB-D8CC-E5CE-CCBF84E1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65" y="312989"/>
            <a:ext cx="10515600" cy="736095"/>
          </a:xfrm>
        </p:spPr>
        <p:txBody>
          <a:bodyPr>
            <a:normAutofit/>
          </a:bodyPr>
          <a:lstStyle/>
          <a:p>
            <a:pPr algn="l"/>
            <a:r>
              <a:rPr lang="en-US" sz="2800" b="1" spc="-15" dirty="0">
                <a:solidFill>
                  <a:srgbClr val="9E1B33"/>
                </a:solidFill>
                <a:latin typeface="Montserrat" pitchFamily="2" charset="0"/>
                <a:ea typeface="+mj-ea"/>
                <a:cs typeface="Arial MT"/>
                <a:sym typeface="Calibri"/>
              </a:rPr>
              <a:t>Affordable</a:t>
            </a:r>
            <a:r>
              <a:rPr lang="en-US" sz="2400" b="1" dirty="0">
                <a:solidFill>
                  <a:srgbClr val="9E1B33"/>
                </a:solidFill>
                <a:latin typeface="Montserrat SemiBold" pitchFamily="2" charset="0"/>
              </a:rPr>
              <a:t> </a:t>
            </a:r>
            <a:r>
              <a:rPr lang="en-US" sz="2800" b="1" spc="-15" dirty="0">
                <a:solidFill>
                  <a:srgbClr val="9E1B33"/>
                </a:solidFill>
                <a:latin typeface="Montserrat" pitchFamily="2" charset="0"/>
                <a:ea typeface="+mj-ea"/>
                <a:cs typeface="Arial MT"/>
              </a:rPr>
              <a:t>Housing in Serbia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747765" y="1246923"/>
          <a:ext cx="10795403" cy="3767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877959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EFD3C-15EF-153F-6723-35DF23121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7015A28A-9404-71A4-F814-EEE893082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2DB4816D-7632-E2A8-8CBA-497B7DEAAEC5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CD78CB29-735E-949E-DD33-A3AD26FEC387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504A3FB3-ACB2-7EE6-8702-BC314068992D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E3A0C0-A0A7-E126-5F9E-01944396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256"/>
            <a:ext cx="10515600" cy="73609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9E1B33"/>
                </a:solidFill>
                <a:latin typeface="Montserrat" pitchFamily="2" charset="0"/>
              </a:rPr>
              <a:t>Affordable Housing in S</a:t>
            </a:r>
            <a:r>
              <a:rPr lang="sr-Latn-RS" sz="2800" b="1" dirty="0">
                <a:solidFill>
                  <a:srgbClr val="9E1B33"/>
                </a:solidFill>
                <a:latin typeface="Montserrat" pitchFamily="2" charset="0"/>
              </a:rPr>
              <a:t>lovenia</a:t>
            </a:r>
            <a:endParaRPr lang="en-US" sz="2800" b="1" dirty="0">
              <a:solidFill>
                <a:srgbClr val="9E1B33"/>
              </a:solidFill>
              <a:latin typeface="Montserrat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57" y="3339584"/>
            <a:ext cx="3152028" cy="211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85" y="3339584"/>
            <a:ext cx="3152028" cy="2116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13" y="3339584"/>
            <a:ext cx="3152028" cy="21163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22469" y="2182983"/>
            <a:ext cx="9529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kern="100" dirty="0">
                <a:latin typeface="Roboto" panose="02000000000000000000" pitchFamily="2" charset="0"/>
                <a:ea typeface="Aptos" panose="020B0004020202020204" pitchFamily="34" charset="0"/>
                <a:cs typeface="Segoe UI" panose="020B0502040204020203" pitchFamily="34" charset="0"/>
              </a:rPr>
              <a:t>According to Article 78 of the Slovenian Constitution, the State must create opportunities for citizens to obtain suitable accommodation.</a:t>
            </a:r>
            <a:endParaRPr lang="en-US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7430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93553-C73A-A857-C9BF-168A43B72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718CAA92-3A4B-A8D9-B7E2-D8F67F399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51171D37-79C7-263C-E113-7B394F727C11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D6EE4AB9-4B11-5F1C-31F3-0E002AFA6EE4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D40F39F1-E867-A562-E33C-76A0A0B6312D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00AA84-9875-57CA-EF7A-27324213A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5560"/>
            <a:ext cx="10515600" cy="73609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9E1B33"/>
                </a:solidFill>
                <a:latin typeface="Montserrat" pitchFamily="2" charset="0"/>
              </a:rPr>
              <a:t>Affordable Housing in S</a:t>
            </a:r>
            <a:r>
              <a:rPr lang="sr-Latn-RS" sz="2800" b="1" dirty="0">
                <a:solidFill>
                  <a:srgbClr val="9E1B33"/>
                </a:solidFill>
                <a:latin typeface="Montserrat" pitchFamily="2" charset="0"/>
              </a:rPr>
              <a:t>lovenia</a:t>
            </a:r>
            <a:endParaRPr lang="en-US" sz="2800" b="1" dirty="0">
              <a:solidFill>
                <a:srgbClr val="9E1B33"/>
              </a:solidFill>
              <a:latin typeface="Montserrat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3254205"/>
              </p:ext>
            </p:extLst>
          </p:nvPr>
        </p:nvGraphicFramePr>
        <p:xfrm>
          <a:off x="838199" y="160831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769373" y="1029963"/>
            <a:ext cx="4490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sr-Latn-RS" sz="2000" dirty="0">
                <a:solidFill>
                  <a:srgbClr val="9E1B33"/>
                </a:solidFill>
                <a:latin typeface="Montserrat" pitchFamily="2" charset="0"/>
                <a:ea typeface="Calibri Light"/>
                <a:cs typeface="Calibri Light"/>
                <a:sym typeface="Calibri Light"/>
              </a:rPr>
              <a:t>Housing challenge in Slovenia</a:t>
            </a:r>
          </a:p>
        </p:txBody>
      </p:sp>
    </p:spTree>
    <p:extLst>
      <p:ext uri="{BB962C8B-B14F-4D97-AF65-F5344CB8AC3E}">
        <p14:creationId xmlns:p14="http://schemas.microsoft.com/office/powerpoint/2010/main" val="146720084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EAC86-7C04-AFEB-32C0-839792E54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2BE0BA21-0A9A-4A2C-A393-79174437A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E6BEAC97-C450-CCBE-B59F-ACE49D4DA52E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4018CB67-26D8-4617-9DE3-B5B5304DB60B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69757ED3-AC64-7E23-654F-4E49D838A814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1A1A55-B70C-2909-B21F-4D129227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5560"/>
            <a:ext cx="10515600" cy="73609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9E1B33"/>
                </a:solidFill>
                <a:latin typeface="Montserrat" pitchFamily="2" charset="0"/>
              </a:rPr>
              <a:t>Affordable Housing in S</a:t>
            </a:r>
            <a:r>
              <a:rPr lang="sr-Latn-RS" sz="2400" b="1" dirty="0">
                <a:solidFill>
                  <a:srgbClr val="9E1B33"/>
                </a:solidFill>
                <a:latin typeface="Montserrat" pitchFamily="2" charset="0"/>
              </a:rPr>
              <a:t>lovenia</a:t>
            </a:r>
            <a:endParaRPr lang="en-US" sz="2400" b="1" dirty="0">
              <a:solidFill>
                <a:srgbClr val="9E1B33"/>
              </a:solidFill>
              <a:latin typeface="Montserrat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33103" y="937928"/>
          <a:ext cx="10608388" cy="439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80571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4E94-550F-8F3A-CF08-5EAE5F04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78BB60A-1DBF-43A5-C6E4-EF3704A6F00E}"/>
              </a:ext>
            </a:extLst>
          </p:cNvPr>
          <p:cNvSpPr/>
          <p:nvPr/>
        </p:nvSpPr>
        <p:spPr>
          <a:xfrm>
            <a:off x="520700" y="0"/>
            <a:ext cx="13412583" cy="5564471"/>
          </a:xfrm>
          <a:prstGeom prst="rect">
            <a:avLst/>
          </a:prstGeom>
          <a:gradFill>
            <a:gsLst>
              <a:gs pos="0">
                <a:srgbClr val="0D0D0D">
                  <a:alpha val="90000"/>
                </a:srgbClr>
              </a:gs>
              <a:gs pos="61000">
                <a:srgbClr val="000000">
                  <a:alpha val="76000"/>
                </a:srgbClr>
              </a:gs>
              <a:gs pos="88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endParaRPr/>
          </a:p>
        </p:txBody>
      </p:sp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78DF6A6F-DCAB-3BE1-E26C-1D2F3CFF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634832"/>
            <a:ext cx="979510" cy="6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EB9F6A5E-0A28-B580-98BC-F4431A00AA6D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73BF06AA-D62C-C77C-BE6D-CC70B4C7CFC5}"/>
              </a:ext>
            </a:extLst>
          </p:cNvPr>
          <p:cNvSpPr/>
          <p:nvPr/>
        </p:nvSpPr>
        <p:spPr>
          <a:xfrm rot="5400000">
            <a:off x="6076948" y="758991"/>
            <a:ext cx="520701" cy="11709401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728C371D-7918-2DDD-2C09-AA2ADE307283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63536A98-1060-CA78-835D-FE192D9A8748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3CC13C2-9C6C-1D0B-3E5D-DBBC3303FB7C}"/>
              </a:ext>
            </a:extLst>
          </p:cNvPr>
          <p:cNvSpPr txBox="1"/>
          <p:nvPr/>
        </p:nvSpPr>
        <p:spPr>
          <a:xfrm>
            <a:off x="797189" y="227110"/>
            <a:ext cx="6772473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endParaRPr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2CF43C8-27E6-4AC7-7D1B-BC70032D315A}"/>
              </a:ext>
            </a:extLst>
          </p:cNvPr>
          <p:cNvSpPr txBox="1"/>
          <p:nvPr/>
        </p:nvSpPr>
        <p:spPr>
          <a:xfrm>
            <a:off x="797188" y="839251"/>
            <a:ext cx="105976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pPr algn="ctr"/>
            <a:r>
              <a:rPr lang="en-US" sz="4400" b="1" dirty="0">
                <a:solidFill>
                  <a:schemeClr val="bg1"/>
                </a:solidFill>
              </a:rPr>
              <a:t>Czech Republic</a:t>
            </a:r>
          </a:p>
        </p:txBody>
      </p:sp>
      <p:pic>
        <p:nvPicPr>
          <p:cNvPr id="4" name="Picture 3" descr="A close-up of a person and person&#10;&#10;Description automatically generated">
            <a:extLst>
              <a:ext uri="{FF2B5EF4-FFF2-40B4-BE49-F238E27FC236}">
                <a16:creationId xmlns:a16="http://schemas.microsoft.com/office/drawing/2014/main" id="{A08D8F89-4149-BC2F-6833-1E380346E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41979" r="8664" b="13664"/>
          <a:stretch/>
        </p:blipFill>
        <p:spPr>
          <a:xfrm>
            <a:off x="1530036" y="1988546"/>
            <a:ext cx="9378750" cy="27208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B1A04-DCB0-4B65-3B25-C9FAD5F24E6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82921" y="6400413"/>
            <a:ext cx="170879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7199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16457-808D-2A19-4DBE-EEEC85E87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54462D04-35C6-9B60-5099-9C265129B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4327E235-232B-D218-8A04-2B1F3997E417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0E6AD6C7-F319-D0E5-7FEB-475E42A6F1AD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137E35A4-60C6-5C69-D00D-0E166599D53B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19C621-1766-980B-11CA-FF2C9AE4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1" y="1018538"/>
            <a:ext cx="10515600" cy="736095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rgbClr val="9E1B33"/>
                </a:solidFill>
                <a:latin typeface="Montserrat SemiBold" pitchFamily="2" charset="0"/>
              </a:rPr>
              <a:t>Affordable Housing in S</a:t>
            </a:r>
            <a:r>
              <a:rPr lang="sr-Latn-RS" sz="2400" dirty="0">
                <a:solidFill>
                  <a:srgbClr val="9E1B33"/>
                </a:solidFill>
                <a:latin typeface="Montserrat SemiBold" pitchFamily="2" charset="0"/>
              </a:rPr>
              <a:t>lovenia</a:t>
            </a:r>
            <a:br>
              <a:rPr lang="sr-Latn-RS" sz="2400" dirty="0">
                <a:solidFill>
                  <a:srgbClr val="9E1B33"/>
                </a:solidFill>
                <a:latin typeface="Montserrat SemiBold" pitchFamily="2" charset="0"/>
              </a:rPr>
            </a:br>
            <a:br>
              <a:rPr lang="sr-Latn-RS" sz="2400" dirty="0">
                <a:solidFill>
                  <a:srgbClr val="9E1B33"/>
                </a:solidFill>
                <a:latin typeface="Montserrat SemiBold" pitchFamily="2" charset="0"/>
              </a:rPr>
            </a:br>
            <a:r>
              <a:rPr lang="sr-Latn-RS" sz="2400" dirty="0">
                <a:solidFill>
                  <a:srgbClr val="9E1B33"/>
                </a:solidFill>
                <a:latin typeface="Montserrat" pitchFamily="2" charset="0"/>
              </a:rPr>
              <a:t>Immigration</a:t>
            </a:r>
            <a:br>
              <a:rPr lang="sr-Latn-RS" sz="2400" dirty="0">
                <a:solidFill>
                  <a:srgbClr val="9E1B33"/>
                </a:solidFill>
                <a:latin typeface="Montserrat SemiBold" pitchFamily="2" charset="0"/>
              </a:rPr>
            </a:br>
            <a:endParaRPr lang="en-US" sz="2400" dirty="0">
              <a:solidFill>
                <a:srgbClr val="9E1B33"/>
              </a:solidFill>
              <a:latin typeface="Montserrat SemiBold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5069041"/>
              </p:ext>
            </p:extLst>
          </p:nvPr>
        </p:nvGraphicFramePr>
        <p:xfrm>
          <a:off x="2675807" y="659613"/>
          <a:ext cx="8424812" cy="503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466658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09993-F70E-60FB-6658-9865E07DB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700CA600-A5D1-8D77-16F1-6C811DE37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B0B4DA07-C777-5542-D1ED-BA636C79EFA3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FB08B724-BF79-8C49-95D4-BBAFE4501BAC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DA26AB73-462E-39BA-0604-501875740D0A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63CFD9-782D-7AB9-8DF3-F10C47FE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8393"/>
            <a:ext cx="10515600" cy="73609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9E1B33"/>
                </a:solidFill>
                <a:latin typeface="Montserrat" pitchFamily="2" charset="0"/>
              </a:rPr>
              <a:t>Affordable Housing in S</a:t>
            </a:r>
            <a:r>
              <a:rPr lang="sr-Latn-RS" sz="2400" b="1" dirty="0">
                <a:solidFill>
                  <a:srgbClr val="9E1B33"/>
                </a:solidFill>
                <a:latin typeface="Montserrat" pitchFamily="2" charset="0"/>
              </a:rPr>
              <a:t>lovenia</a:t>
            </a:r>
            <a:endParaRPr lang="en-US" sz="2400" b="1" dirty="0">
              <a:solidFill>
                <a:srgbClr val="9E1B33"/>
              </a:solidFill>
              <a:latin typeface="Montserra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199" y="893508"/>
            <a:ext cx="497283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lnSpc>
                <a:spcPct val="115000"/>
              </a:lnSpc>
              <a:spcAft>
                <a:spcPts val="800"/>
              </a:spcAft>
            </a:pPr>
            <a:r>
              <a:rPr lang="sr-Latn-RS" dirty="0">
                <a:solidFill>
                  <a:srgbClr val="9E1B33"/>
                </a:solidFill>
                <a:latin typeface="Montserrat" pitchFamily="2" charset="0"/>
              </a:rPr>
              <a:t>Housing Fund of the Republic of Slovenia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199" y="1838590"/>
            <a:ext cx="10762637" cy="1881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1">
              <a:spcAft>
                <a:spcPts val="800"/>
              </a:spcAft>
              <a:buClr>
                <a:srgbClr val="9E1B33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ain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state authority for the implementation of the national housing policy</a:t>
            </a:r>
            <a:endParaRPr lang="sr-Latn-RS" sz="1600" kern="1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 hangingPunct="1">
              <a:lnSpc>
                <a:spcPct val="115000"/>
              </a:lnSpc>
              <a:spcAft>
                <a:spcPts val="800"/>
              </a:spcAft>
              <a:buClr>
                <a:srgbClr val="9E1B33"/>
              </a:buClr>
              <a:buFont typeface="Arial" panose="020B0604020202020204" pitchFamily="34" charset="0"/>
              <a:buChar char="•"/>
            </a:pPr>
            <a:r>
              <a:rPr lang="sr-Latn-RS" sz="1600" kern="100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Raised 25,5 million in 2023 and 25.5 million in 2024</a:t>
            </a:r>
            <a:endParaRPr lang="en-US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hangingPunct="1">
              <a:lnSpc>
                <a:spcPct val="115000"/>
              </a:lnSpc>
              <a:spcAft>
                <a:spcPts val="800"/>
              </a:spcAft>
              <a:buClr>
                <a:srgbClr val="9E1B33"/>
              </a:buClr>
              <a:buFont typeface="Arial" panose="020B0604020202020204" pitchFamily="34" charset="0"/>
              <a:buChar char="•"/>
            </a:pPr>
            <a:r>
              <a:rPr lang="sr-Latn-RS" sz="1600" kern="100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Funds will be used to construct its own residential dwellings</a:t>
            </a:r>
            <a:endParaRPr lang="en-US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hangingPunct="1">
              <a:lnSpc>
                <a:spcPct val="115000"/>
              </a:lnSpc>
              <a:spcAft>
                <a:spcPts val="800"/>
              </a:spcAft>
              <a:buClr>
                <a:srgbClr val="9E1B33"/>
              </a:buClr>
              <a:buFont typeface="Arial" panose="020B0604020202020204" pitchFamily="34" charset="0"/>
              <a:buChar char="•"/>
            </a:pPr>
            <a:r>
              <a:rPr lang="sr-Latn-RS" sz="1600" kern="100" dirty="0" err="1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Offers</a:t>
            </a:r>
            <a:r>
              <a:rPr lang="sr-Latn-RS" sz="1600" kern="100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r-Latn-RS" sz="1600" kern="100" dirty="0" err="1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favo</a:t>
            </a:r>
            <a:r>
              <a:rPr lang="en-US" sz="1600" kern="100" dirty="0" err="1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rable</a:t>
            </a:r>
            <a:r>
              <a:rPr lang="en-US" sz="1600" kern="100" dirty="0"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loans to local and regional funds or municipalities</a:t>
            </a:r>
            <a:endParaRPr lang="sr-Latn-RS" sz="1600" kern="100" dirty="0"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hangingPunct="1">
              <a:lnSpc>
                <a:spcPct val="115000"/>
              </a:lnSpc>
              <a:spcAft>
                <a:spcPts val="800"/>
              </a:spcAft>
              <a:buClr>
                <a:srgbClr val="9E1B33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Fund owns 5000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non-profit rental-housing units and a further 787 </a:t>
            </a:r>
            <a:r>
              <a:rPr lang="sr-Latn-RS" sz="1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units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which are let at cost-based rents</a:t>
            </a:r>
            <a:r>
              <a:rPr lang="en-US" sz="1600" dirty="0">
                <a:solidFill>
                  <a:srgbClr val="676767"/>
                </a:solidFill>
                <a:latin typeface="PT Sans" panose="020B05030202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389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9190D-BF61-C271-AA30-908B4F446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7A67DAC2-4311-D75C-A41A-D146E4363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F97B9F93-2535-927C-F39A-834F72070C1B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7FA1EE49-E5C7-B232-A31C-D8895443B283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7A0F54F3-90F7-D7FD-266C-EC1D4937ED14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78D913-460D-5E1E-3309-123E506D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5560"/>
            <a:ext cx="10515600" cy="73609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9E1B33"/>
                </a:solidFill>
                <a:latin typeface="Montserrat" pitchFamily="2" charset="0"/>
              </a:rPr>
              <a:t>Affordable Housing in S</a:t>
            </a:r>
            <a:r>
              <a:rPr lang="sr-Latn-RS" sz="2400" b="1" dirty="0">
                <a:solidFill>
                  <a:srgbClr val="9E1B33"/>
                </a:solidFill>
                <a:latin typeface="Montserrat" pitchFamily="2" charset="0"/>
              </a:rPr>
              <a:t>lovenia</a:t>
            </a:r>
            <a:endParaRPr lang="en-US" sz="2400" b="1" dirty="0">
              <a:solidFill>
                <a:srgbClr val="9E1B33"/>
              </a:solidFill>
              <a:latin typeface="Montserrat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092BE1-4C29-CA62-9AAE-BED0D21A14EC}"/>
              </a:ext>
            </a:extLst>
          </p:cNvPr>
          <p:cNvSpPr txBox="1">
            <a:spLocks/>
          </p:cNvSpPr>
          <p:nvPr/>
        </p:nvSpPr>
        <p:spPr>
          <a:xfrm>
            <a:off x="758748" y="1728385"/>
            <a:ext cx="10429569" cy="236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latin typeface="Open Sans" panose="020B0606030504020204" pitchFamily="34" charset="0"/>
                <a:ea typeface="Times New Roman" panose="02020603050405020304" pitchFamily="18" charset="0"/>
              </a:rPr>
              <a:t>The CEB has provided two loans to the Housing Fund of the Republic of Slovenia</a:t>
            </a:r>
            <a:r>
              <a:rPr lang="sr-Latn-RS" sz="1800" dirty="0">
                <a:latin typeface="Open Sans" panose="020B0606030504020204" pitchFamily="34" charset="0"/>
                <a:ea typeface="Times New Roman" panose="02020603050405020304" pitchFamily="18" charset="0"/>
              </a:rPr>
              <a:t>:</a:t>
            </a:r>
          </a:p>
          <a:p>
            <a:pPr marL="571500" lvl="3" indent="-285750" algn="l" hangingPunct="1">
              <a:lnSpc>
                <a:spcPct val="115000"/>
              </a:lnSpc>
              <a:spcAft>
                <a:spcPts val="800"/>
              </a:spcAft>
              <a:buClr>
                <a:srgbClr val="9E1B3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sr-Latn-RS" sz="1800" dirty="0">
                <a:latin typeface="Open Sans" panose="020B0606030504020204" pitchFamily="34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latin typeface="Open Sans" panose="020B0606030504020204" pitchFamily="34" charset="0"/>
                <a:ea typeface="Times New Roman" panose="02020603050405020304" pitchFamily="18" charset="0"/>
              </a:rPr>
              <a:t>€50 million</a:t>
            </a:r>
            <a:r>
              <a:rPr lang="sr-Latn-RS" sz="1800" dirty="0"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Open Sans" panose="020B0606030504020204" pitchFamily="34" charset="0"/>
                <a:ea typeface="Times New Roman" panose="02020603050405020304" pitchFamily="18" charset="0"/>
              </a:rPr>
              <a:t>in 2018</a:t>
            </a:r>
            <a:endParaRPr lang="sr-Latn-RS" sz="1800" dirty="0"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571500" lvl="1" indent="-285750" algn="l" hangingPunct="1">
              <a:lnSpc>
                <a:spcPct val="115000"/>
              </a:lnSpc>
              <a:spcAft>
                <a:spcPts val="800"/>
              </a:spcAft>
              <a:buClr>
                <a:srgbClr val="9E1B3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sr-Latn-RS" sz="1800" dirty="0">
                <a:latin typeface="Open Sans" panose="020B0606030504020204" pitchFamily="34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latin typeface="Open Sans" panose="020B0606030504020204" pitchFamily="34" charset="0"/>
                <a:ea typeface="Times New Roman" panose="02020603050405020304" pitchFamily="18" charset="0"/>
              </a:rPr>
              <a:t>€70 million </a:t>
            </a:r>
            <a:r>
              <a:rPr lang="sr-Latn-RS" sz="1800" dirty="0">
                <a:latin typeface="Open Sans" panose="020B0606030504020204" pitchFamily="34" charset="0"/>
                <a:ea typeface="Times New Roman" panose="02020603050405020304" pitchFamily="18" charset="0"/>
              </a:rPr>
              <a:t>in 2021</a:t>
            </a:r>
          </a:p>
          <a:p>
            <a:pPr algn="l" hangingPunct="1">
              <a:lnSpc>
                <a:spcPct val="115000"/>
              </a:lnSpc>
              <a:spcAft>
                <a:spcPts val="800"/>
              </a:spcAft>
            </a:pPr>
            <a:r>
              <a:rPr lang="sr-Latn-RS" sz="1800" dirty="0">
                <a:latin typeface="Open Sans" panose="020B0606030504020204" pitchFamily="34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latin typeface="Open Sans" panose="020B0606030504020204" pitchFamily="34" charset="0"/>
                <a:ea typeface="Times New Roman" panose="02020603050405020304" pitchFamily="18" charset="0"/>
              </a:rPr>
              <a:t>nabling</a:t>
            </a:r>
            <a:r>
              <a:rPr lang="en-US" sz="1800" dirty="0">
                <a:latin typeface="Open Sans" panose="020B0606030504020204" pitchFamily="34" charset="0"/>
                <a:ea typeface="Times New Roman" panose="02020603050405020304" pitchFamily="18" charset="0"/>
              </a:rPr>
              <a:t> the HFRS to provide innovative housing solutions</a:t>
            </a:r>
            <a:r>
              <a:rPr lang="sr-Latn-RS" sz="1800" dirty="0"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8748" y="1170857"/>
            <a:ext cx="247215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lnSpc>
                <a:spcPct val="115000"/>
              </a:lnSpc>
              <a:spcAft>
                <a:spcPts val="800"/>
              </a:spcAft>
            </a:pPr>
            <a:r>
              <a:rPr lang="sr-Latn-RS" dirty="0">
                <a:solidFill>
                  <a:srgbClr val="9E1B33"/>
                </a:solidFill>
                <a:latin typeface="Montserrat" pitchFamily="2" charset="0"/>
                <a:ea typeface="Times New Roman" panose="02020603050405020304" pitchFamily="18" charset="0"/>
              </a:rPr>
              <a:t>Innovative Solution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46" y="3429000"/>
            <a:ext cx="4469140" cy="2875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8748" y="3904644"/>
            <a:ext cx="6096000" cy="1295611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1">
              <a:lnSpc>
                <a:spcPct val="150000"/>
              </a:lnSpc>
              <a:spcAft>
                <a:spcPts val="800"/>
              </a:spcAft>
            </a:pPr>
            <a:r>
              <a:rPr lang="sr-Latn-RS" dirty="0">
                <a:latin typeface="Open Sans" panose="020B0606030504020204" pitchFamily="34" charset="0"/>
                <a:ea typeface="Times New Roman" panose="02020603050405020304" pitchFamily="18" charset="0"/>
              </a:rPr>
              <a:t>T</a:t>
            </a:r>
            <a:r>
              <a:rPr lang="en-US" dirty="0">
                <a:latin typeface="Open Sans" panose="020B0606030504020204" pitchFamily="34" charset="0"/>
                <a:ea typeface="Times New Roman" panose="02020603050405020304" pitchFamily="18" charset="0"/>
              </a:rPr>
              <a:t>he </a:t>
            </a:r>
            <a:r>
              <a:rPr lang="en-US" dirty="0" err="1">
                <a:latin typeface="Open Sans" panose="020B0606030504020204" pitchFamily="34" charset="0"/>
                <a:ea typeface="Times New Roman" panose="02020603050405020304" pitchFamily="18" charset="0"/>
              </a:rPr>
              <a:t>Gerbičeva</a:t>
            </a:r>
            <a:r>
              <a:rPr lang="en-US" dirty="0">
                <a:latin typeface="Open Sans" panose="020B0606030504020204" pitchFamily="34" charset="0"/>
                <a:ea typeface="Times New Roman" panose="02020603050405020304" pitchFamily="18" charset="0"/>
              </a:rPr>
              <a:t> Youth Community building, which</a:t>
            </a:r>
            <a:r>
              <a:rPr lang="sr-Latn-RS" dirty="0">
                <a:latin typeface="Open Sans" panose="020B0606030504020204" pitchFamily="34" charset="0"/>
                <a:ea typeface="Times New Roman" panose="02020603050405020304" pitchFamily="18" charset="0"/>
              </a:rPr>
              <a:t> rents apartments to </a:t>
            </a:r>
            <a:r>
              <a:rPr lang="sr-Latn-RS" dirty="0" err="1">
                <a:latin typeface="Open Sans" panose="020B0606030504020204" pitchFamily="34" charset="0"/>
                <a:ea typeface="Times New Roman" panose="02020603050405020304" pitchFamily="18" charset="0"/>
              </a:rPr>
              <a:t>young</a:t>
            </a:r>
            <a:r>
              <a:rPr lang="sr-Latn-RS" dirty="0"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sr-Latn-RS" dirty="0" err="1">
                <a:latin typeface="Open Sans" panose="020B0606030504020204" pitchFamily="34" charset="0"/>
                <a:ea typeface="Times New Roman" panose="02020603050405020304" pitchFamily="18" charset="0"/>
              </a:rPr>
              <a:t>professionals</a:t>
            </a:r>
            <a:r>
              <a:rPr lang="sr-Latn-RS" dirty="0">
                <a:latin typeface="Open Sans" panose="020B0606030504020204" pitchFamily="34" charset="0"/>
                <a:ea typeface="Times New Roman" panose="02020603050405020304" pitchFamily="18" charset="0"/>
              </a:rPr>
              <a:t> from the age of 18 to 29 at </a:t>
            </a:r>
            <a:r>
              <a:rPr lang="sr-Latn-RS" dirty="0" err="1">
                <a:latin typeface="Open Sans" panose="020B0606030504020204" pitchFamily="34" charset="0"/>
                <a:ea typeface="Times New Roman" panose="02020603050405020304" pitchFamily="18" charset="0"/>
              </a:rPr>
              <a:t>non</a:t>
            </a:r>
            <a:r>
              <a:rPr lang="sr-Latn-RS" dirty="0">
                <a:latin typeface="Open Sans" panose="020B0606030504020204" pitchFamily="34" charset="0"/>
                <a:ea typeface="Times New Roman" panose="02020603050405020304" pitchFamily="18" charset="0"/>
              </a:rPr>
              <a:t>-profit rates.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841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1FA25-C022-D61F-A5F6-C4AE713CC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3">
            <a:extLst>
              <a:ext uri="{FF2B5EF4-FFF2-40B4-BE49-F238E27FC236}">
                <a16:creationId xmlns:a16="http://schemas.microsoft.com/office/drawing/2014/main" id="{DB254415-BB8C-7E69-5D08-1C81CABB7041}"/>
              </a:ext>
            </a:extLst>
          </p:cNvPr>
          <p:cNvSpPr txBox="1"/>
          <p:nvPr/>
        </p:nvSpPr>
        <p:spPr>
          <a:xfrm>
            <a:off x="797189" y="227110"/>
            <a:ext cx="6772473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endParaRPr dirty="0"/>
          </a:p>
        </p:txBody>
      </p:sp>
      <p:sp>
        <p:nvSpPr>
          <p:cNvPr id="96" name="TextBox 4">
            <a:extLst>
              <a:ext uri="{FF2B5EF4-FFF2-40B4-BE49-F238E27FC236}">
                <a16:creationId xmlns:a16="http://schemas.microsoft.com/office/drawing/2014/main" id="{B9AAD316-3EA1-72C4-B98C-61FCE259CAB7}"/>
              </a:ext>
            </a:extLst>
          </p:cNvPr>
          <p:cNvSpPr txBox="1"/>
          <p:nvPr/>
        </p:nvSpPr>
        <p:spPr>
          <a:xfrm>
            <a:off x="809888" y="1050894"/>
            <a:ext cx="91440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000">
                <a:solidFill>
                  <a:srgbClr val="FF0021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endParaRPr dirty="0"/>
          </a:p>
        </p:txBody>
      </p:sp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30B9CD36-7E5A-7A9A-A344-C6CC59AD0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0F2E3099-F830-1FC1-D83C-BCC1B3EF95C3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C72C692B-05C6-1824-49A0-3B171E4850F5}"/>
              </a:ext>
            </a:extLst>
          </p:cNvPr>
          <p:cNvSpPr/>
          <p:nvPr/>
        </p:nvSpPr>
        <p:spPr>
          <a:xfrm rot="5400000">
            <a:off x="6076948" y="758991"/>
            <a:ext cx="520701" cy="11709401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DA5EAE80-79C5-4F0E-3AE5-D54CD533B496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“Old Sharks” {Counselors of Real Estate® - seasoned real estate industry professionals}…">
            <a:extLst>
              <a:ext uri="{FF2B5EF4-FFF2-40B4-BE49-F238E27FC236}">
                <a16:creationId xmlns:a16="http://schemas.microsoft.com/office/drawing/2014/main" id="{E95341FF-7B2C-F5DB-672C-427D18020EA9}"/>
              </a:ext>
            </a:extLst>
          </p:cNvPr>
          <p:cNvSpPr txBox="1"/>
          <p:nvPr/>
        </p:nvSpPr>
        <p:spPr>
          <a:xfrm>
            <a:off x="800100" y="1612900"/>
            <a:ext cx="9027354" cy="372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“Old Sharks” {Counselors of Real Estate® - seasoned real estate industry professionals}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vis-à-vis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      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“Young Sharks” {up to 35 years of age}</a:t>
            </a:r>
          </a:p>
          <a:p>
            <a:pPr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					60 mins + 15 mins Q&amp;A</a:t>
            </a:r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9A0D77B8-2590-BFDA-E4DE-181B5A6AFF4C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2" name="Obrázek 13">
            <a:extLst>
              <a:ext uri="{FF2B5EF4-FFF2-40B4-BE49-F238E27FC236}">
                <a16:creationId xmlns:a16="http://schemas.microsoft.com/office/drawing/2014/main" id="{8BF6BE17-E81D-35D9-B283-29081FDCC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357" y="216950"/>
            <a:ext cx="1509311" cy="495758"/>
          </a:xfrm>
          <a:prstGeom prst="rect">
            <a:avLst/>
          </a:prstGeom>
        </p:spPr>
      </p:pic>
      <p:pic>
        <p:nvPicPr>
          <p:cNvPr id="3" name="Picture 2" descr="A logo for a real estate company&#10;&#10;Description automatically generated">
            <a:extLst>
              <a:ext uri="{FF2B5EF4-FFF2-40B4-BE49-F238E27FC236}">
                <a16:creationId xmlns:a16="http://schemas.microsoft.com/office/drawing/2014/main" id="{0950CEFB-D5F4-5AFF-EF75-5570ADA25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511" y="5403953"/>
            <a:ext cx="1770574" cy="902976"/>
          </a:xfrm>
          <a:prstGeom prst="rect">
            <a:avLst/>
          </a:prstGeom>
        </p:spPr>
      </p:pic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5E31CCD4-E351-26E4-57EA-B6B950CA4461}"/>
              </a:ext>
            </a:extLst>
          </p:cNvPr>
          <p:cNvSpPr txBox="1">
            <a:spLocks/>
          </p:cNvSpPr>
          <p:nvPr/>
        </p:nvSpPr>
        <p:spPr>
          <a:xfrm>
            <a:off x="2238111" y="60729"/>
            <a:ext cx="10859865" cy="1070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HOUSING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93B8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UN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AFFORDABILITY CHANGE FROM 2015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C04455-30BF-A909-E2CB-73094572AB0B}"/>
              </a:ext>
            </a:extLst>
          </p:cNvPr>
          <p:cNvGraphicFramePr>
            <a:graphicFrameLocks noGrp="1"/>
          </p:cNvGraphicFramePr>
          <p:nvPr/>
        </p:nvGraphicFramePr>
        <p:xfrm>
          <a:off x="2157640" y="1094240"/>
          <a:ext cx="8132697" cy="4549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125">
                  <a:extLst>
                    <a:ext uri="{9D8B030D-6E8A-4147-A177-3AD203B41FA5}">
                      <a16:colId xmlns:a16="http://schemas.microsoft.com/office/drawing/2014/main" val="1618267781"/>
                    </a:ext>
                  </a:extLst>
                </a:gridCol>
                <a:gridCol w="1830645">
                  <a:extLst>
                    <a:ext uri="{9D8B030D-6E8A-4147-A177-3AD203B41FA5}">
                      <a16:colId xmlns:a16="http://schemas.microsoft.com/office/drawing/2014/main" val="513225512"/>
                    </a:ext>
                  </a:extLst>
                </a:gridCol>
                <a:gridCol w="5525927">
                  <a:extLst>
                    <a:ext uri="{9D8B030D-6E8A-4147-A177-3AD203B41FA5}">
                      <a16:colId xmlns:a16="http://schemas.microsoft.com/office/drawing/2014/main" val="649952806"/>
                    </a:ext>
                  </a:extLst>
                </a:gridCol>
              </a:tblGrid>
              <a:tr h="2989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RANK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C2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EU COUNTRY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C2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CHANGE IN HOUSE PRICE TO INCOME RATIO 2015-2023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C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436066"/>
                  </a:ext>
                </a:extLst>
              </a:tr>
              <a:tr h="2989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1.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Portugal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+ 47%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264914"/>
                  </a:ext>
                </a:extLst>
              </a:tr>
              <a:tr h="205637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…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855274"/>
                  </a:ext>
                </a:extLst>
              </a:tr>
              <a:tr h="2989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4.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Austria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+ 22%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741409"/>
                  </a:ext>
                </a:extLst>
              </a:tr>
              <a:tr h="2989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</a:t>
                      </a:r>
                      <a:endParaRPr lang="en-GB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Czechia</a:t>
                      </a:r>
                      <a:endParaRPr lang="en-GB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+ 21%</a:t>
                      </a:r>
                      <a:endParaRPr lang="en-GB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89269"/>
                  </a:ext>
                </a:extLst>
              </a:tr>
              <a:tr h="205637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…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41756"/>
                  </a:ext>
                </a:extLst>
              </a:tr>
              <a:tr h="2989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7.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Slovenia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+ 15%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637859"/>
                  </a:ext>
                </a:extLst>
              </a:tr>
              <a:tr h="205637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...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447222"/>
                  </a:ext>
                </a:extLst>
              </a:tr>
              <a:tr h="2989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9.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Spain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+ 12%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767390"/>
                  </a:ext>
                </a:extLst>
              </a:tr>
              <a:tr h="205637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…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718147"/>
                  </a:ext>
                </a:extLst>
              </a:tr>
              <a:tr h="2989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12.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Germany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+ 10%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072554"/>
                  </a:ext>
                </a:extLst>
              </a:tr>
              <a:tr h="205637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288994"/>
                  </a:ext>
                </a:extLst>
              </a:tr>
              <a:tr h="2989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noProof="0" dirty="0">
                          <a:effectLst/>
                          <a:latin typeface="+mn-lt"/>
                        </a:rPr>
                        <a:t>14.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noProof="0" dirty="0">
                          <a:effectLst/>
                          <a:latin typeface="+mn-lt"/>
                        </a:rPr>
                        <a:t>EU average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95504"/>
                  </a:ext>
                </a:extLst>
              </a:tr>
              <a:tr h="205637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…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62135"/>
                  </a:ext>
                </a:extLst>
              </a:tr>
              <a:tr h="2989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18.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Croatia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+ 2%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787"/>
                  </a:ext>
                </a:extLst>
              </a:tr>
              <a:tr h="205637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…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942268"/>
                  </a:ext>
                </a:extLst>
              </a:tr>
              <a:tr h="2989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28.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Romania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noProof="0" dirty="0">
                          <a:effectLst/>
                          <a:latin typeface="+mn-lt"/>
                        </a:rPr>
                        <a:t>- 37%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5C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241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38C3F2-1771-A50A-AB0E-C67B34C83138}"/>
              </a:ext>
            </a:extLst>
          </p:cNvPr>
          <p:cNvSpPr txBox="1"/>
          <p:nvPr/>
        </p:nvSpPr>
        <p:spPr>
          <a:xfrm>
            <a:off x="5711654" y="5894745"/>
            <a:ext cx="1024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Source: </a:t>
            </a:r>
            <a:r>
              <a:rPr lang="cs-CZ" sz="800" dirty="0" err="1"/>
              <a:t>Eurostat</a:t>
            </a:r>
            <a:r>
              <a:rPr lang="cs-CZ" sz="800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E1E31-C9B9-FE6F-D62D-2EB924D2CB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82921" y="6400413"/>
            <a:ext cx="170879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595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495F-55D2-23ED-E97D-49D9F07E5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3">
            <a:extLst>
              <a:ext uri="{FF2B5EF4-FFF2-40B4-BE49-F238E27FC236}">
                <a16:creationId xmlns:a16="http://schemas.microsoft.com/office/drawing/2014/main" id="{4A2F30B2-0E06-4DAB-656D-B43F7CA66833}"/>
              </a:ext>
            </a:extLst>
          </p:cNvPr>
          <p:cNvSpPr txBox="1"/>
          <p:nvPr/>
        </p:nvSpPr>
        <p:spPr>
          <a:xfrm>
            <a:off x="797189" y="227110"/>
            <a:ext cx="6772473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endParaRPr dirty="0"/>
          </a:p>
        </p:txBody>
      </p:sp>
      <p:sp>
        <p:nvSpPr>
          <p:cNvPr id="96" name="TextBox 4">
            <a:extLst>
              <a:ext uri="{FF2B5EF4-FFF2-40B4-BE49-F238E27FC236}">
                <a16:creationId xmlns:a16="http://schemas.microsoft.com/office/drawing/2014/main" id="{92B462B6-C3C5-BEF3-A512-9A858BAB00C6}"/>
              </a:ext>
            </a:extLst>
          </p:cNvPr>
          <p:cNvSpPr txBox="1"/>
          <p:nvPr/>
        </p:nvSpPr>
        <p:spPr>
          <a:xfrm>
            <a:off x="809888" y="1050894"/>
            <a:ext cx="91440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000">
                <a:solidFill>
                  <a:srgbClr val="FF0021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endParaRPr dirty="0"/>
          </a:p>
        </p:txBody>
      </p:sp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52A4DD6D-2986-B6D4-757D-8629E07CD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08BD790F-08B4-8B94-A2B9-44F94848B261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85405C72-B2ED-16A9-DE8A-E1FBAA68FC37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965AE9FA-0B0F-01E4-50F9-6C2DC95A7A74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“Old Sharks” {Counselors of Real Estate® - seasoned real estate industry professionals}…">
            <a:extLst>
              <a:ext uri="{FF2B5EF4-FFF2-40B4-BE49-F238E27FC236}">
                <a16:creationId xmlns:a16="http://schemas.microsoft.com/office/drawing/2014/main" id="{8C303475-C603-23A5-E2BC-1AB27A851BF8}"/>
              </a:ext>
            </a:extLst>
          </p:cNvPr>
          <p:cNvSpPr txBox="1"/>
          <p:nvPr/>
        </p:nvSpPr>
        <p:spPr>
          <a:xfrm>
            <a:off x="800100" y="1612900"/>
            <a:ext cx="9027354" cy="372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“Old Sharks” {Counselors of Real Estate® - seasoned real estate industry professionals}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vis-à-vis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      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“Young Sharks” {up to 35 years of age}</a:t>
            </a:r>
          </a:p>
          <a:p>
            <a:pPr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					60 mins + 15 mins Q&amp;A</a:t>
            </a:r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571FF8FF-D19F-72CA-F378-C06F52CB7E13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2" name="Obrázek 13">
            <a:extLst>
              <a:ext uri="{FF2B5EF4-FFF2-40B4-BE49-F238E27FC236}">
                <a16:creationId xmlns:a16="http://schemas.microsoft.com/office/drawing/2014/main" id="{E962E23B-E53C-A040-954A-CA0C477A8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357" y="216950"/>
            <a:ext cx="1509311" cy="495758"/>
          </a:xfrm>
          <a:prstGeom prst="rect">
            <a:avLst/>
          </a:prstGeom>
        </p:spPr>
      </p:pic>
      <p:pic>
        <p:nvPicPr>
          <p:cNvPr id="3" name="Picture 2" descr="A logo for a real estate company&#10;&#10;Description automatically generated">
            <a:extLst>
              <a:ext uri="{FF2B5EF4-FFF2-40B4-BE49-F238E27FC236}">
                <a16:creationId xmlns:a16="http://schemas.microsoft.com/office/drawing/2014/main" id="{54257E2D-3EEC-9632-2444-C93570C22F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511" y="5403953"/>
            <a:ext cx="1770574" cy="902976"/>
          </a:xfrm>
          <a:prstGeom prst="rect">
            <a:avLst/>
          </a:prstGeom>
        </p:spPr>
      </p:pic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4BEEE934-5264-4B79-1925-D9EDF89D0484}"/>
              </a:ext>
            </a:extLst>
          </p:cNvPr>
          <p:cNvSpPr txBox="1">
            <a:spLocks/>
          </p:cNvSpPr>
          <p:nvPr/>
        </p:nvSpPr>
        <p:spPr>
          <a:xfrm>
            <a:off x="2463549" y="-109652"/>
            <a:ext cx="6451804" cy="116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HOUSING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93B8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UN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AFFORDABILITY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7F67747-70C9-DE82-E46F-8917A4244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732368"/>
              </p:ext>
            </p:extLst>
          </p:nvPr>
        </p:nvGraphicFramePr>
        <p:xfrm>
          <a:off x="660219" y="933159"/>
          <a:ext cx="10871561" cy="455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5F5D18C-E050-684D-FFEA-47F876C28559}"/>
              </a:ext>
            </a:extLst>
          </p:cNvPr>
          <p:cNvSpPr txBox="1"/>
          <p:nvPr/>
        </p:nvSpPr>
        <p:spPr>
          <a:xfrm>
            <a:off x="5689451" y="5960514"/>
            <a:ext cx="1168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Source: </a:t>
            </a:r>
            <a:r>
              <a:rPr lang="cs-CZ" sz="800" dirty="0" err="1"/>
              <a:t>Numbeo</a:t>
            </a:r>
            <a:endParaRPr lang="cs-CZ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5F994-B30B-C925-9BAA-E19AD9AE9C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82921" y="6400413"/>
            <a:ext cx="170879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961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1E9D7-BC5A-59C2-54C9-4DC8CF7DD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3">
            <a:extLst>
              <a:ext uri="{FF2B5EF4-FFF2-40B4-BE49-F238E27FC236}">
                <a16:creationId xmlns:a16="http://schemas.microsoft.com/office/drawing/2014/main" id="{DCD45791-A1FB-0B62-EAB8-633FB5C970EE}"/>
              </a:ext>
            </a:extLst>
          </p:cNvPr>
          <p:cNvSpPr txBox="1"/>
          <p:nvPr/>
        </p:nvSpPr>
        <p:spPr>
          <a:xfrm>
            <a:off x="797189" y="227110"/>
            <a:ext cx="6772473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lvl1pPr>
          </a:lstStyle>
          <a:p>
            <a:endParaRPr dirty="0"/>
          </a:p>
        </p:txBody>
      </p:sp>
      <p:sp>
        <p:nvSpPr>
          <p:cNvPr id="96" name="TextBox 4">
            <a:extLst>
              <a:ext uri="{FF2B5EF4-FFF2-40B4-BE49-F238E27FC236}">
                <a16:creationId xmlns:a16="http://schemas.microsoft.com/office/drawing/2014/main" id="{2C3D8597-14CC-196A-A248-93C756479BC4}"/>
              </a:ext>
            </a:extLst>
          </p:cNvPr>
          <p:cNvSpPr txBox="1"/>
          <p:nvPr/>
        </p:nvSpPr>
        <p:spPr>
          <a:xfrm>
            <a:off x="809888" y="1050894"/>
            <a:ext cx="91440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000">
                <a:solidFill>
                  <a:srgbClr val="FF0021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endParaRPr dirty="0"/>
          </a:p>
        </p:txBody>
      </p:sp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1873AC4C-4EE3-4BA7-536E-402A417EC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E4EEB400-98F6-E5F2-033C-9CA42AE921B9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70745DE6-DB1C-F18A-F0DD-96896175C0E8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77C6572E-C5BE-D02B-54FA-71293E7A34AB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“Old Sharks” {Counselors of Real Estate® - seasoned real estate industry professionals}…">
            <a:extLst>
              <a:ext uri="{FF2B5EF4-FFF2-40B4-BE49-F238E27FC236}">
                <a16:creationId xmlns:a16="http://schemas.microsoft.com/office/drawing/2014/main" id="{7AD3AF57-9D9B-B651-A9AA-F9D2372BB54A}"/>
              </a:ext>
            </a:extLst>
          </p:cNvPr>
          <p:cNvSpPr txBox="1"/>
          <p:nvPr/>
        </p:nvSpPr>
        <p:spPr>
          <a:xfrm>
            <a:off x="800100" y="1612900"/>
            <a:ext cx="9027354" cy="372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“Old Sharks” {Counselors of Real Estate® - seasoned real estate industry professionals}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vis-à-vis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      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“Young Sharks” {up to 35 years of age}</a:t>
            </a:r>
          </a:p>
          <a:p>
            <a:pPr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					60 mins + 15 mins Q&amp;A</a:t>
            </a:r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B88AFCBB-6361-0799-B03E-0C37E05B55D9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2" name="Obrázek 13">
            <a:extLst>
              <a:ext uri="{FF2B5EF4-FFF2-40B4-BE49-F238E27FC236}">
                <a16:creationId xmlns:a16="http://schemas.microsoft.com/office/drawing/2014/main" id="{B4873643-614B-3E3C-BFD0-E08F09EE3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357" y="216950"/>
            <a:ext cx="1509311" cy="495758"/>
          </a:xfrm>
          <a:prstGeom prst="rect">
            <a:avLst/>
          </a:prstGeom>
        </p:spPr>
      </p:pic>
      <p:pic>
        <p:nvPicPr>
          <p:cNvPr id="3" name="Picture 2" descr="A logo for a real estate company&#10;&#10;Description automatically generated">
            <a:extLst>
              <a:ext uri="{FF2B5EF4-FFF2-40B4-BE49-F238E27FC236}">
                <a16:creationId xmlns:a16="http://schemas.microsoft.com/office/drawing/2014/main" id="{C0E1890B-DD94-7B95-418B-4C7DC00ECE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511" y="5403953"/>
            <a:ext cx="1770574" cy="902976"/>
          </a:xfrm>
          <a:prstGeom prst="rect">
            <a:avLst/>
          </a:prstGeom>
        </p:spPr>
      </p:pic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3E9443FE-6007-777E-12D0-7512BB9D5161}"/>
              </a:ext>
            </a:extLst>
          </p:cNvPr>
          <p:cNvSpPr txBox="1">
            <a:spLocks/>
          </p:cNvSpPr>
          <p:nvPr/>
        </p:nvSpPr>
        <p:spPr>
          <a:xfrm>
            <a:off x="2306500" y="-29202"/>
            <a:ext cx="11654529" cy="116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HOUSING AFFORDABILITY -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93B8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PRAGUE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05AC84F-8CE9-E622-EFF0-59746E078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626069"/>
              </p:ext>
            </p:extLst>
          </p:nvPr>
        </p:nvGraphicFramePr>
        <p:xfrm>
          <a:off x="1498597" y="541253"/>
          <a:ext cx="9677400" cy="508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ovéPole 2">
            <a:extLst>
              <a:ext uri="{FF2B5EF4-FFF2-40B4-BE49-F238E27FC236}">
                <a16:creationId xmlns:a16="http://schemas.microsoft.com/office/drawing/2014/main" id="{13D9F90C-C02B-3D45-39E7-5EAAA0F5A6F4}"/>
              </a:ext>
            </a:extLst>
          </p:cNvPr>
          <p:cNvSpPr txBox="1"/>
          <p:nvPr/>
        </p:nvSpPr>
        <p:spPr>
          <a:xfrm>
            <a:off x="5652156" y="5955312"/>
            <a:ext cx="13702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Source: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 </a:t>
            </a:r>
            <a:r>
              <a:rPr kumimoji="0" lang="cs-CZ" sz="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BTR </a:t>
            </a:r>
            <a:r>
              <a:rPr kumimoji="0" lang="cs-CZ" sz="8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Segoe UI Light"/>
              </a:rPr>
              <a:t>Consulting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Segoe UI Ligh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454BF-9DCD-CC14-1FB1-FC090F8D8A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82921" y="6400413"/>
            <a:ext cx="170879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099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B5F53-53C7-E015-8D7B-6C8787D46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4">
            <a:extLst>
              <a:ext uri="{FF2B5EF4-FFF2-40B4-BE49-F238E27FC236}">
                <a16:creationId xmlns:a16="http://schemas.microsoft.com/office/drawing/2014/main" id="{74543B9D-5A81-B748-1E35-A66A86A12586}"/>
              </a:ext>
            </a:extLst>
          </p:cNvPr>
          <p:cNvSpPr txBox="1"/>
          <p:nvPr/>
        </p:nvSpPr>
        <p:spPr>
          <a:xfrm>
            <a:off x="809888" y="1050894"/>
            <a:ext cx="91440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000">
                <a:solidFill>
                  <a:srgbClr val="FF0021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endParaRPr dirty="0"/>
          </a:p>
        </p:txBody>
      </p:sp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AAAD934F-B19A-6297-8B7E-CEBB5113B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D70301B3-817C-BFDB-EA46-821033FDC75E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BA64DE44-18F2-DC71-758A-906485740D74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BB16EC65-2C4D-25EE-D45C-8293E659266B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“Old Sharks” {Counselors of Real Estate® - seasoned real estate industry professionals}…">
            <a:extLst>
              <a:ext uri="{FF2B5EF4-FFF2-40B4-BE49-F238E27FC236}">
                <a16:creationId xmlns:a16="http://schemas.microsoft.com/office/drawing/2014/main" id="{121AA698-AE37-BF7B-A924-CF3199A4BFBD}"/>
              </a:ext>
            </a:extLst>
          </p:cNvPr>
          <p:cNvSpPr txBox="1"/>
          <p:nvPr/>
        </p:nvSpPr>
        <p:spPr>
          <a:xfrm>
            <a:off x="800100" y="1612900"/>
            <a:ext cx="9027354" cy="372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“Old Sharks” {Counselors of Real Estate® - seasoned real estate industry professionals}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vis-à-vis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      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“Young Sharks” {up to 35 years of age}</a:t>
            </a:r>
          </a:p>
          <a:p>
            <a:pPr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					60 mins + 15 mins Q&amp;A</a:t>
            </a:r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1447A72A-2D33-9461-6CAA-524A3834FA90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2" name="Obrázek 13">
            <a:extLst>
              <a:ext uri="{FF2B5EF4-FFF2-40B4-BE49-F238E27FC236}">
                <a16:creationId xmlns:a16="http://schemas.microsoft.com/office/drawing/2014/main" id="{56973753-C16E-DC1D-87F9-DAA69E809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357" y="216950"/>
            <a:ext cx="1509311" cy="495758"/>
          </a:xfrm>
          <a:prstGeom prst="rect">
            <a:avLst/>
          </a:prstGeom>
        </p:spPr>
      </p:pic>
      <p:pic>
        <p:nvPicPr>
          <p:cNvPr id="3" name="Picture 2" descr="A logo for a real estate company&#10;&#10;Description automatically generated">
            <a:extLst>
              <a:ext uri="{FF2B5EF4-FFF2-40B4-BE49-F238E27FC236}">
                <a16:creationId xmlns:a16="http://schemas.microsoft.com/office/drawing/2014/main" id="{CDF483B3-B42A-05F2-348B-C343962FC6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511" y="5403953"/>
            <a:ext cx="1770574" cy="902976"/>
          </a:xfrm>
          <a:prstGeom prst="rect">
            <a:avLst/>
          </a:prstGeom>
        </p:spPr>
      </p:pic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837266A-7063-5504-B3AE-8BD420CBF7A9}"/>
              </a:ext>
            </a:extLst>
          </p:cNvPr>
          <p:cNvSpPr txBox="1">
            <a:spLocks/>
          </p:cNvSpPr>
          <p:nvPr/>
        </p:nvSpPr>
        <p:spPr>
          <a:xfrm>
            <a:off x="962790" y="722868"/>
            <a:ext cx="4757866" cy="304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HALF OF ADULT TENANTS IN CZECHIA ARE BETWEEN 20 AND 39 YEARS OLD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59C1D5"/>
              </a:solidFill>
              <a:effectLst/>
              <a:uLnTx/>
              <a:uFillTx/>
              <a:latin typeface="Gotham Medium" pitchFamily="50" charset="0"/>
              <a:ea typeface="+mj-ea"/>
              <a:cs typeface="+mj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F86EACE-E2F9-FED9-768E-4B364F22F3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981124"/>
              </p:ext>
            </p:extLst>
          </p:nvPr>
        </p:nvGraphicFramePr>
        <p:xfrm>
          <a:off x="4265782" y="722868"/>
          <a:ext cx="8439150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B37E5D-B8FE-59A9-A4B4-E877B543EC4A}"/>
              </a:ext>
            </a:extLst>
          </p:cNvPr>
          <p:cNvSpPr/>
          <p:nvPr/>
        </p:nvSpPr>
        <p:spPr>
          <a:xfrm>
            <a:off x="2272228" y="3869607"/>
            <a:ext cx="2408222" cy="1348967"/>
          </a:xfrm>
          <a:prstGeom prst="roundRect">
            <a:avLst/>
          </a:prstGeom>
          <a:noFill/>
          <a:ln>
            <a:solidFill>
              <a:srgbClr val="C5E9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56% in Prague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C4B69-3A66-2E5D-3921-78C55B9517A6}"/>
              </a:ext>
            </a:extLst>
          </p:cNvPr>
          <p:cNvSpPr txBox="1"/>
          <p:nvPr/>
        </p:nvSpPr>
        <p:spPr>
          <a:xfrm>
            <a:off x="3863447" y="5925382"/>
            <a:ext cx="58033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Source: Czech </a:t>
            </a:r>
            <a:r>
              <a:rPr lang="cs-CZ" sz="800" dirty="0" err="1"/>
              <a:t>Statistical</a:t>
            </a:r>
            <a:r>
              <a:rPr lang="cs-CZ" sz="800" dirty="0"/>
              <a:t> Office (Census 2021), t</a:t>
            </a:r>
            <a:r>
              <a:rPr lang="en-US" sz="800" dirty="0"/>
              <a:t>he data represent only cities with more than 10,000 inhabitants</a:t>
            </a:r>
            <a:endParaRPr lang="cs-CZ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7E817-9D72-F493-AB82-0CE82E28ED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82921" y="6400413"/>
            <a:ext cx="170879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75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CC9FC-7DBB-35D9-9E68-45D470C35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4">
            <a:extLst>
              <a:ext uri="{FF2B5EF4-FFF2-40B4-BE49-F238E27FC236}">
                <a16:creationId xmlns:a16="http://schemas.microsoft.com/office/drawing/2014/main" id="{B2838E04-A87F-26F1-7DDC-AD9A197A802E}"/>
              </a:ext>
            </a:extLst>
          </p:cNvPr>
          <p:cNvSpPr txBox="1"/>
          <p:nvPr/>
        </p:nvSpPr>
        <p:spPr>
          <a:xfrm>
            <a:off x="809888" y="1050894"/>
            <a:ext cx="91440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2000">
                <a:solidFill>
                  <a:srgbClr val="FF0021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endParaRPr dirty="0"/>
          </a:p>
        </p:txBody>
      </p:sp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ED128447-E547-E712-6F11-2236E4848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104A60D8-FBAD-3619-871B-E320FA5CAF65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E52C6C83-81D2-A61B-8004-B5C82480025E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EC2BC644-DEC4-2B8D-9337-5CBEAD706427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ACA40A74-DA65-0B50-269A-4F34454C44ED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2" name="Obrázek 13">
            <a:extLst>
              <a:ext uri="{FF2B5EF4-FFF2-40B4-BE49-F238E27FC236}">
                <a16:creationId xmlns:a16="http://schemas.microsoft.com/office/drawing/2014/main" id="{5DEDE98B-6CE5-018F-5B87-EE1A9AFCD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357" y="216950"/>
            <a:ext cx="1509311" cy="495758"/>
          </a:xfrm>
          <a:prstGeom prst="rect">
            <a:avLst/>
          </a:prstGeom>
        </p:spPr>
      </p:pic>
      <p:pic>
        <p:nvPicPr>
          <p:cNvPr id="3" name="Picture 2" descr="A logo for a real estate company&#10;&#10;Description automatically generated">
            <a:extLst>
              <a:ext uri="{FF2B5EF4-FFF2-40B4-BE49-F238E27FC236}">
                <a16:creationId xmlns:a16="http://schemas.microsoft.com/office/drawing/2014/main" id="{5D4EC341-4E73-7186-C214-2166C3CD1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511" y="5403953"/>
            <a:ext cx="1770574" cy="9029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15B759-0610-4D6F-8F23-C5227DBE154D}"/>
              </a:ext>
            </a:extLst>
          </p:cNvPr>
          <p:cNvSpPr txBox="1"/>
          <p:nvPr/>
        </p:nvSpPr>
        <p:spPr>
          <a:xfrm>
            <a:off x="3208498" y="6020072"/>
            <a:ext cx="66541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Source: </a:t>
            </a:r>
            <a:r>
              <a:rPr lang="en-US" sz="800" dirty="0"/>
              <a:t>The Czech Academy of Sciences</a:t>
            </a:r>
            <a:r>
              <a:rPr lang="cs-CZ" sz="800" dirty="0"/>
              <a:t>, t</a:t>
            </a:r>
            <a:r>
              <a:rPr lang="en-US" sz="800" dirty="0"/>
              <a:t>he data represent </a:t>
            </a:r>
            <a:r>
              <a:rPr lang="cs-CZ" sz="800" dirty="0" err="1"/>
              <a:t>about</a:t>
            </a:r>
            <a:r>
              <a:rPr lang="cs-CZ" sz="800" dirty="0"/>
              <a:t> 600 </a:t>
            </a:r>
            <a:r>
              <a:rPr lang="cs-CZ" sz="800" dirty="0" err="1"/>
              <a:t>respondents</a:t>
            </a:r>
            <a:r>
              <a:rPr lang="cs-CZ" sz="800" dirty="0"/>
              <a:t> of </a:t>
            </a:r>
            <a:r>
              <a:rPr lang="cs-CZ" sz="800" dirty="0" err="1"/>
              <a:t>age</a:t>
            </a:r>
            <a:r>
              <a:rPr lang="cs-CZ" sz="800" dirty="0"/>
              <a:t> 18-35 </a:t>
            </a:r>
            <a:r>
              <a:rPr lang="cs-CZ" sz="800" dirty="0" err="1"/>
              <a:t>years</a:t>
            </a:r>
            <a:r>
              <a:rPr lang="cs-CZ" sz="800" dirty="0"/>
              <a:t> </a:t>
            </a:r>
            <a:r>
              <a:rPr lang="cs-CZ" sz="800" dirty="0" err="1"/>
              <a:t>from</a:t>
            </a:r>
            <a:r>
              <a:rPr lang="cs-CZ" sz="800" dirty="0"/>
              <a:t> </a:t>
            </a:r>
            <a:r>
              <a:rPr lang="en-US" sz="800" dirty="0"/>
              <a:t>only </a:t>
            </a:r>
            <a:r>
              <a:rPr lang="cs-CZ" sz="800" dirty="0"/>
              <a:t>4 Czech </a:t>
            </a:r>
            <a:r>
              <a:rPr lang="en-US" sz="800" dirty="0"/>
              <a:t>cities</a:t>
            </a:r>
            <a:endParaRPr lang="cs-CZ" sz="8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25DC7D8-9F0F-763D-D0CF-9B046F60F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114976"/>
              </p:ext>
            </p:extLst>
          </p:nvPr>
        </p:nvGraphicFramePr>
        <p:xfrm>
          <a:off x="6096000" y="1810692"/>
          <a:ext cx="4544839" cy="391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EFF4F97-8E63-75F6-5900-B9AB125CFFC0}"/>
              </a:ext>
            </a:extLst>
          </p:cNvPr>
          <p:cNvSpPr/>
          <p:nvPr/>
        </p:nvSpPr>
        <p:spPr>
          <a:xfrm>
            <a:off x="6934184" y="504884"/>
            <a:ext cx="2067878" cy="905935"/>
          </a:xfrm>
          <a:prstGeom prst="wedgeRoundRectCallout">
            <a:avLst>
              <a:gd name="adj1" fmla="val 32706"/>
              <a:gd name="adj2" fmla="val 101359"/>
              <a:gd name="adj3" fmla="val 16667"/>
            </a:avLst>
          </a:prstGeom>
          <a:solidFill>
            <a:srgbClr val="C5E9F0"/>
          </a:solidFill>
          <a:ln>
            <a:solidFill>
              <a:srgbClr val="59BF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What they plan </a:t>
            </a:r>
            <a:r>
              <a:rPr lang="en-US" sz="1400" dirty="0">
                <a:solidFill>
                  <a:sysClr val="windowText" lastClr="000000"/>
                </a:solidFill>
              </a:rPr>
              <a:t>(considering their financial situation)</a:t>
            </a:r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92518CE-474E-361F-2288-8F912363EE0E}"/>
              </a:ext>
            </a:extLst>
          </p:cNvPr>
          <p:cNvSpPr/>
          <p:nvPr/>
        </p:nvSpPr>
        <p:spPr>
          <a:xfrm>
            <a:off x="9447375" y="504884"/>
            <a:ext cx="2067878" cy="905935"/>
          </a:xfrm>
          <a:prstGeom prst="wedgeRoundRectCallout">
            <a:avLst>
              <a:gd name="adj1" fmla="val -32332"/>
              <a:gd name="adj2" fmla="val 103126"/>
              <a:gd name="adj3" fmla="val 16667"/>
            </a:avLst>
          </a:prstGeom>
          <a:solidFill>
            <a:srgbClr val="C5E9F0"/>
          </a:solidFill>
          <a:ln>
            <a:solidFill>
              <a:srgbClr val="59BF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What they’d like </a:t>
            </a:r>
            <a:r>
              <a:rPr lang="en-US" sz="1400" dirty="0">
                <a:solidFill>
                  <a:sysClr val="windowText" lastClr="000000"/>
                </a:solidFill>
              </a:rPr>
              <a:t>(not considering their financial situation</a:t>
            </a:r>
            <a:r>
              <a:rPr lang="cs-CZ" sz="1400" dirty="0">
                <a:solidFill>
                  <a:sysClr val="windowText" lastClr="000000"/>
                </a:solidFill>
              </a:rPr>
              <a:t>)</a:t>
            </a:r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15" name="Zástupný nadpis 1">
            <a:extLst>
              <a:ext uri="{FF2B5EF4-FFF2-40B4-BE49-F238E27FC236}">
                <a16:creationId xmlns:a16="http://schemas.microsoft.com/office/drawing/2014/main" id="{FE333506-1DF8-1205-A0EB-BF632C7BF6EF}"/>
              </a:ext>
            </a:extLst>
          </p:cNvPr>
          <p:cNvSpPr txBox="1">
            <a:spLocks/>
          </p:cNvSpPr>
          <p:nvPr/>
        </p:nvSpPr>
        <p:spPr>
          <a:xfrm>
            <a:off x="1087051" y="1337470"/>
            <a:ext cx="4757866" cy="3041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HALF OF ADULT TENANTS IN CZECHIA ARE BETWEEN 20 AND 39 YEARS OLD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59C1D5"/>
              </a:solidFill>
              <a:effectLst/>
              <a:uLnTx/>
              <a:uFillTx/>
              <a:latin typeface="Gotham Medium" pitchFamily="50" charset="0"/>
              <a:ea typeface="+mj-ea"/>
              <a:cs typeface="+mj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0C34F5-CF59-A2B7-D93B-7F9D1E98AD1F}"/>
              </a:ext>
            </a:extLst>
          </p:cNvPr>
          <p:cNvCxnSpPr>
            <a:cxnSpLocks/>
          </p:cNvCxnSpPr>
          <p:nvPr/>
        </p:nvCxnSpPr>
        <p:spPr>
          <a:xfrm flipV="1">
            <a:off x="3751101" y="3728609"/>
            <a:ext cx="2218099" cy="633742"/>
          </a:xfrm>
          <a:prstGeom prst="straightConnector1">
            <a:avLst/>
          </a:prstGeom>
          <a:ln w="1905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logo for a real estate company&#10;&#10;Description automatically generated">
            <a:extLst>
              <a:ext uri="{FF2B5EF4-FFF2-40B4-BE49-F238E27FC236}">
                <a16:creationId xmlns:a16="http://schemas.microsoft.com/office/drawing/2014/main" id="{F0A1CC85-3C52-5F6F-F40C-0F952146F8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426" y="5144877"/>
            <a:ext cx="1770574" cy="902976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421BAE05-E8D0-5F20-6A71-4854CFC83F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73002" y="1520319"/>
            <a:ext cx="500211" cy="1906937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C1412BB-D0BE-6FB5-E674-226316E386FC}"/>
              </a:ext>
            </a:extLst>
          </p:cNvPr>
          <p:cNvSpPr/>
          <p:nvPr/>
        </p:nvSpPr>
        <p:spPr>
          <a:xfrm>
            <a:off x="1100673" y="1083616"/>
            <a:ext cx="2716039" cy="724276"/>
          </a:xfrm>
          <a:prstGeom prst="rect">
            <a:avLst/>
          </a:prstGeom>
          <a:solidFill>
            <a:srgbClr val="2A8E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latin typeface="+mj-lt"/>
              </a:rPr>
              <a:t>WHY?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31EDC88C-DCCB-278B-8FFC-0D6D8375924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6422" y="3856425"/>
            <a:ext cx="910011" cy="399817"/>
          </a:xfrm>
          <a:prstGeom prst="curvedConnector3">
            <a:avLst>
              <a:gd name="adj1" fmla="val 98057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9C8C1DD-9044-F4EC-5AE8-0AE5AA20C3DE}"/>
              </a:ext>
            </a:extLst>
          </p:cNvPr>
          <p:cNvSpPr txBox="1"/>
          <p:nvPr/>
        </p:nvSpPr>
        <p:spPr>
          <a:xfrm>
            <a:off x="1259735" y="4067659"/>
            <a:ext cx="4757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93B8"/>
                </a:solidFill>
              </a:rPr>
              <a:t>BECAUSE (UN)AFFORDABILITY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8B98E-54B4-A96B-20D4-997D177EE30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82921" y="6400413"/>
            <a:ext cx="170879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56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2DB03-6B3A-143A-A417-9C7342AFE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4">
            <a:extLst>
              <a:ext uri="{FF2B5EF4-FFF2-40B4-BE49-F238E27FC236}">
                <a16:creationId xmlns:a16="http://schemas.microsoft.com/office/drawing/2014/main" id="{94A0C291-F2EB-1D47-18A9-3E272221014E}"/>
              </a:ext>
            </a:extLst>
          </p:cNvPr>
          <p:cNvSpPr txBox="1"/>
          <p:nvPr/>
        </p:nvSpPr>
        <p:spPr>
          <a:xfrm>
            <a:off x="809888" y="1050894"/>
            <a:ext cx="91440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000">
                <a:solidFill>
                  <a:srgbClr val="FF0021"/>
                </a:solidFill>
                <a:latin typeface="Arial Nova Light"/>
                <a:ea typeface="Arial Nova Light"/>
                <a:cs typeface="Arial Nova Light"/>
                <a:sym typeface="Arial Nova Light"/>
              </a:defRPr>
            </a:pPr>
            <a:endParaRPr dirty="0"/>
          </a:p>
        </p:txBody>
      </p:sp>
      <p:pic>
        <p:nvPicPr>
          <p:cNvPr id="97" name="Obrázek 20" descr="Obrázek 20">
            <a:extLst>
              <a:ext uri="{FF2B5EF4-FFF2-40B4-BE49-F238E27FC236}">
                <a16:creationId xmlns:a16="http://schemas.microsoft.com/office/drawing/2014/main" id="{F69BD9FC-B38D-484D-8637-114D0A3A3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4" y="5328848"/>
            <a:ext cx="1344710" cy="92666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Obdélník 21">
            <a:extLst>
              <a:ext uri="{FF2B5EF4-FFF2-40B4-BE49-F238E27FC236}">
                <a16:creationId xmlns:a16="http://schemas.microsoft.com/office/drawing/2014/main" id="{1FE3FEEE-3476-61F4-1E7B-B6DB0863ED59}"/>
              </a:ext>
            </a:extLst>
          </p:cNvPr>
          <p:cNvSpPr/>
          <p:nvPr/>
        </p:nvSpPr>
        <p:spPr>
          <a:xfrm>
            <a:off x="0" y="0"/>
            <a:ext cx="520700" cy="68580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Obdélník 22">
            <a:extLst>
              <a:ext uri="{FF2B5EF4-FFF2-40B4-BE49-F238E27FC236}">
                <a16:creationId xmlns:a16="http://schemas.microsoft.com/office/drawing/2014/main" id="{53DE70CB-4637-7FCE-1127-4EC4B4FE33CA}"/>
              </a:ext>
            </a:extLst>
          </p:cNvPr>
          <p:cNvSpPr/>
          <p:nvPr/>
        </p:nvSpPr>
        <p:spPr>
          <a:xfrm rot="5400000">
            <a:off x="6076947" y="758991"/>
            <a:ext cx="520701" cy="11709402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Obdélník 23">
            <a:extLst>
              <a:ext uri="{FF2B5EF4-FFF2-40B4-BE49-F238E27FC236}">
                <a16:creationId xmlns:a16="http://schemas.microsoft.com/office/drawing/2014/main" id="{29B4583C-B715-D3EA-47D3-29D9A798FB45}"/>
              </a:ext>
            </a:extLst>
          </p:cNvPr>
          <p:cNvSpPr/>
          <p:nvPr/>
        </p:nvSpPr>
        <p:spPr>
          <a:xfrm>
            <a:off x="11671299" y="469900"/>
            <a:ext cx="520701" cy="2959100"/>
          </a:xfrm>
          <a:prstGeom prst="rect">
            <a:avLst/>
          </a:prstGeom>
          <a:solidFill>
            <a:srgbClr val="DE3D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“Old Sharks” {Counselors of Real Estate® - seasoned real estate industry professionals}…">
            <a:extLst>
              <a:ext uri="{FF2B5EF4-FFF2-40B4-BE49-F238E27FC236}">
                <a16:creationId xmlns:a16="http://schemas.microsoft.com/office/drawing/2014/main" id="{C6D83581-EF4C-008E-FF41-E6FADB023BD5}"/>
              </a:ext>
            </a:extLst>
          </p:cNvPr>
          <p:cNvSpPr txBox="1"/>
          <p:nvPr/>
        </p:nvSpPr>
        <p:spPr>
          <a:xfrm>
            <a:off x="800100" y="1612900"/>
            <a:ext cx="9027354" cy="372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“Old Sharks” {Counselors of Real Estate® - seasoned real estate industry professionals}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vis-à-vis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          </a:t>
            </a:r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“Young Sharks” {up to 35 years of age}</a:t>
            </a:r>
          </a:p>
          <a:p>
            <a:pPr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					60 mins + 15 mins Q&amp;A</a:t>
            </a:r>
          </a:p>
        </p:txBody>
      </p:sp>
      <p:sp>
        <p:nvSpPr>
          <p:cNvPr id="110" name="December 4, 2024…">
            <a:extLst>
              <a:ext uri="{FF2B5EF4-FFF2-40B4-BE49-F238E27FC236}">
                <a16:creationId xmlns:a16="http://schemas.microsoft.com/office/drawing/2014/main" id="{45DE88F5-D211-B631-5EB7-279131987F77}"/>
              </a:ext>
            </a:extLst>
          </p:cNvPr>
          <p:cNvSpPr txBox="1"/>
          <p:nvPr/>
        </p:nvSpPr>
        <p:spPr>
          <a:xfrm>
            <a:off x="3162300" y="534670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D9001C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2" name="Obrázek 13">
            <a:extLst>
              <a:ext uri="{FF2B5EF4-FFF2-40B4-BE49-F238E27FC236}">
                <a16:creationId xmlns:a16="http://schemas.microsoft.com/office/drawing/2014/main" id="{4C3F5EE9-800C-E90B-F810-F5E1E4A5A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357" y="216950"/>
            <a:ext cx="1509311" cy="495758"/>
          </a:xfrm>
          <a:prstGeom prst="rect">
            <a:avLst/>
          </a:prstGeom>
        </p:spPr>
      </p:pic>
      <p:pic>
        <p:nvPicPr>
          <p:cNvPr id="3" name="Picture 2" descr="A logo for a real estate company&#10;&#10;Description automatically generated">
            <a:extLst>
              <a:ext uri="{FF2B5EF4-FFF2-40B4-BE49-F238E27FC236}">
                <a16:creationId xmlns:a16="http://schemas.microsoft.com/office/drawing/2014/main" id="{6710EB5C-F4BB-CCF3-9483-C547D88284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5" y="5641514"/>
            <a:ext cx="1507664" cy="658674"/>
          </a:xfrm>
          <a:prstGeom prst="rect">
            <a:avLst/>
          </a:prstGeom>
        </p:spPr>
      </p:pic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BE6D93B9-25C4-D121-7204-0A53F2535827}"/>
              </a:ext>
            </a:extLst>
          </p:cNvPr>
          <p:cNvSpPr txBox="1">
            <a:spLocks/>
          </p:cNvSpPr>
          <p:nvPr/>
        </p:nvSpPr>
        <p:spPr>
          <a:xfrm>
            <a:off x="2238111" y="-9166"/>
            <a:ext cx="11654529" cy="116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59C1D5"/>
                </a:solidFill>
                <a:effectLst/>
                <a:uLnTx/>
                <a:uFillTx/>
                <a:latin typeface="Gotham Medium" pitchFamily="50" charset="0"/>
                <a:ea typeface="+mj-ea"/>
                <a:cs typeface="+mj-cs"/>
              </a:rPr>
              <a:t>PEOPLE CHANGE, APARTMENTS DON'T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01952-14AA-E276-DF93-7E6A33DCE333}"/>
              </a:ext>
            </a:extLst>
          </p:cNvPr>
          <p:cNvSpPr txBox="1"/>
          <p:nvPr/>
        </p:nvSpPr>
        <p:spPr>
          <a:xfrm>
            <a:off x="670686" y="1204533"/>
            <a:ext cx="558169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Gotham Book" panose="02000604040000020004" pitchFamily="50" charset="0"/>
              </a:rPr>
              <a:t>M</a:t>
            </a:r>
            <a:r>
              <a:rPr lang="en-US" sz="2000" dirty="0">
                <a:latin typeface="Gotham Book" panose="02000604040000020004" pitchFamily="50" charset="0"/>
              </a:rPr>
              <a:t>ORE PEOPLE LIVE ALONE OR AS CHILDLESS COUPLES</a:t>
            </a:r>
            <a:r>
              <a:rPr lang="cs-CZ" sz="2000" dirty="0">
                <a:latin typeface="Gotham Book" panose="02000604040000020004" pitchFamily="50" charset="0"/>
              </a:rPr>
              <a:t>.</a:t>
            </a:r>
          </a:p>
          <a:p>
            <a:pPr algn="ctr"/>
            <a:endParaRPr lang="cs-CZ" sz="2000" dirty="0">
              <a:latin typeface="Gotham Book" panose="02000604040000020004" pitchFamily="50" charset="0"/>
            </a:endParaRPr>
          </a:p>
          <a:p>
            <a:pPr algn="ctr"/>
            <a:r>
              <a:rPr lang="en-GB" sz="2800" dirty="0">
                <a:latin typeface="Gotham Medium" pitchFamily="50" charset="0"/>
              </a:rPr>
              <a:t>BUT</a:t>
            </a:r>
            <a:endParaRPr lang="cs-CZ" sz="2800" dirty="0">
              <a:latin typeface="Gotham Book" panose="02000604040000020004" pitchFamily="50" charset="0"/>
            </a:endParaRPr>
          </a:p>
          <a:p>
            <a:pPr algn="ctr"/>
            <a:endParaRPr lang="cs-CZ" sz="2000" dirty="0">
              <a:latin typeface="Gotham Book" panose="02000604040000020004" pitchFamily="50" charset="0"/>
            </a:endParaRPr>
          </a:p>
          <a:p>
            <a:pPr algn="ctr"/>
            <a:r>
              <a:rPr lang="en-GB" sz="2000" dirty="0">
                <a:latin typeface="Gotham Book" panose="02000604040000020004" pitchFamily="50" charset="0"/>
              </a:rPr>
              <a:t>APARTMENT SIZES REMAIN CONSTANT.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000" dirty="0">
              <a:latin typeface="Gotham Book" panose="02000604040000020004" pitchFamily="50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latin typeface="Gotham Book" panose="02000604040000020004" pitchFamily="50" charset="0"/>
              </a:rPr>
              <a:t>HALF OF PRAGUE'S APARTMENTS ARE SINGLE-OCCUPIED (AVG. 55 SQ M)</a:t>
            </a:r>
            <a:endParaRPr lang="cs-CZ" sz="2000" dirty="0">
              <a:latin typeface="Gotham Book" panose="02000604040000020004" pitchFamily="50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000" dirty="0">
              <a:latin typeface="Gotham Book" panose="02000604040000020004" pitchFamily="50" charset="0"/>
            </a:endParaRPr>
          </a:p>
          <a:p>
            <a:pPr algn="ctr"/>
            <a:r>
              <a:rPr lang="cs-CZ" sz="2000" dirty="0">
                <a:latin typeface="Gotham Book" panose="02000604040000020004" pitchFamily="50" charset="0"/>
              </a:rPr>
              <a:t>= </a:t>
            </a:r>
            <a:r>
              <a:rPr lang="en-GB" sz="2000" dirty="0">
                <a:latin typeface="Gotham Book" panose="02000604040000020004" pitchFamily="50" charset="0"/>
              </a:rPr>
              <a:t>APARTMENTS ARE UNNECESSARILY BIG, AND THEREFORE EXPENSIVE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EE9EA2F-9B61-9DF6-55C6-DA1112370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857457"/>
              </p:ext>
            </p:extLst>
          </p:nvPr>
        </p:nvGraphicFramePr>
        <p:xfrm>
          <a:off x="6640542" y="840522"/>
          <a:ext cx="4736322" cy="245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039473C-178D-2C21-1354-C7E9CA0A3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048203"/>
              </p:ext>
            </p:extLst>
          </p:nvPr>
        </p:nvGraphicFramePr>
        <p:xfrm>
          <a:off x="6640542" y="3188902"/>
          <a:ext cx="4736322" cy="254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F325750-B370-6A3D-153E-3767CB4EAE71}"/>
              </a:ext>
            </a:extLst>
          </p:cNvPr>
          <p:cNvSpPr txBox="1"/>
          <p:nvPr/>
        </p:nvSpPr>
        <p:spPr>
          <a:xfrm>
            <a:off x="8609100" y="6039332"/>
            <a:ext cx="10246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prstClr val="black"/>
                </a:solidFill>
                <a:latin typeface="Gotham Book"/>
              </a:rPr>
              <a:t>Source: </a:t>
            </a:r>
            <a:r>
              <a:rPr lang="cs-CZ" sz="800" dirty="0" err="1">
                <a:solidFill>
                  <a:prstClr val="black"/>
                </a:solidFill>
                <a:latin typeface="Gotham Book"/>
              </a:rPr>
              <a:t>Eurostat</a:t>
            </a:r>
            <a:r>
              <a:rPr lang="cs-CZ" sz="800" dirty="0">
                <a:solidFill>
                  <a:prstClr val="black"/>
                </a:solidFill>
                <a:latin typeface="Gotham Book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E525A-21B7-CDBB-1A2C-6F4142756F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82921" y="6400413"/>
            <a:ext cx="170879" cy="276999"/>
          </a:xfrm>
        </p:spPr>
        <p:txBody>
          <a:bodyPr/>
          <a:lstStyle/>
          <a:p>
            <a:fld id="{86CB4B4D-7CA3-9044-876B-883B54F8677D}" type="slidenum">
              <a:rPr lang="en-US" b="1" smtClean="0">
                <a:solidFill>
                  <a:schemeClr val="bg1"/>
                </a:solidFill>
              </a:rPr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639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7632</TotalTime>
  <Words>2239</Words>
  <Application>Microsoft Macintosh PowerPoint</Application>
  <PresentationFormat>Widescreen</PresentationFormat>
  <Paragraphs>423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Aptos</vt:lpstr>
      <vt:lpstr>Arial</vt:lpstr>
      <vt:lpstr>Arial MT</vt:lpstr>
      <vt:lpstr>Calibri</vt:lpstr>
      <vt:lpstr>Calibri Light</vt:lpstr>
      <vt:lpstr>Gotham Book</vt:lpstr>
      <vt:lpstr>Gotham Medium</vt:lpstr>
      <vt:lpstr>Montserrat</vt:lpstr>
      <vt:lpstr>Montserrat SemiBold</vt:lpstr>
      <vt:lpstr>Open Sans</vt:lpstr>
      <vt:lpstr>Poppins Bold</vt:lpstr>
      <vt:lpstr>PT Sans</vt:lpstr>
      <vt:lpstr>Roboto</vt:lpstr>
      <vt:lpstr>Tenorite</vt:lpstr>
      <vt:lpstr>Times New Roman</vt:lpstr>
      <vt:lpstr>Wingdings</vt:lpstr>
      <vt:lpstr>Yantramanav</vt:lpstr>
      <vt:lpstr>Yantramanav Light</vt:lpstr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Affordable Housing in Serbia</vt:lpstr>
      <vt:lpstr>Affordable Housing in Slovenia</vt:lpstr>
      <vt:lpstr>Affordable Housing in Slovenia</vt:lpstr>
      <vt:lpstr>Affordable Housing in Slovenia</vt:lpstr>
      <vt:lpstr>Affordable Housing in Slovenia  Immigration </vt:lpstr>
      <vt:lpstr>Affordable Housing in Slovenia</vt:lpstr>
      <vt:lpstr>Affordable Housing in Slovenia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Kassandra Curiel</dc:creator>
  <cp:lastModifiedBy>Kateřina Partlová</cp:lastModifiedBy>
  <cp:revision>9</cp:revision>
  <dcterms:modified xsi:type="dcterms:W3CDTF">2024-12-05T13:42:55Z</dcterms:modified>
</cp:coreProperties>
</file>