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5"/>
  </p:notesMasterIdLst>
  <p:handoutMasterIdLst>
    <p:handoutMasterId r:id="rId26"/>
  </p:handoutMasterIdLst>
  <p:sldIdLst>
    <p:sldId id="4067" r:id="rId5"/>
    <p:sldId id="4066" r:id="rId6"/>
    <p:sldId id="4062" r:id="rId7"/>
    <p:sldId id="286" r:id="rId8"/>
    <p:sldId id="4073" r:id="rId9"/>
    <p:sldId id="4075" r:id="rId10"/>
    <p:sldId id="650" r:id="rId11"/>
    <p:sldId id="4082" r:id="rId12"/>
    <p:sldId id="4085" r:id="rId13"/>
    <p:sldId id="4093" r:id="rId14"/>
    <p:sldId id="4083" r:id="rId15"/>
    <p:sldId id="4094" r:id="rId16"/>
    <p:sldId id="654" r:id="rId17"/>
    <p:sldId id="3327" r:id="rId18"/>
    <p:sldId id="4077" r:id="rId19"/>
    <p:sldId id="4079" r:id="rId20"/>
    <p:sldId id="4070" r:id="rId21"/>
    <p:sldId id="258" r:id="rId22"/>
    <p:sldId id="653" r:id="rId23"/>
    <p:sldId id="4080" r:id="rId24"/>
  </p:sldIdLst>
  <p:sldSz cx="12192000" cy="6858000"/>
  <p:notesSz cx="7010400"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7332EE3-A54F-4F08-8A15-679999F08548}">
          <p14:sldIdLst>
            <p14:sldId id="4067"/>
            <p14:sldId id="4066"/>
            <p14:sldId id="4062"/>
            <p14:sldId id="286"/>
            <p14:sldId id="4073"/>
            <p14:sldId id="4075"/>
            <p14:sldId id="650"/>
            <p14:sldId id="4082"/>
            <p14:sldId id="4085"/>
            <p14:sldId id="4093"/>
            <p14:sldId id="4083"/>
            <p14:sldId id="4094"/>
            <p14:sldId id="654"/>
            <p14:sldId id="3327"/>
            <p14:sldId id="4077"/>
            <p14:sldId id="4079"/>
            <p14:sldId id="4070"/>
            <p14:sldId id="258"/>
            <p14:sldId id="653"/>
            <p14:sldId id="4080"/>
          </p14:sldIdLst>
        </p14:section>
      </p14:sectionLst>
    </p:ext>
    <p:ext uri="{EFAFB233-063F-42B5-8137-9DF3F51BA10A}">
      <p15:sldGuideLst xmlns:p15="http://schemas.microsoft.com/office/powerpoint/2012/main">
        <p15:guide id="1" orient="horz" pos="1968"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09"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3E"/>
    <a:srgbClr val="C5003E"/>
    <a:srgbClr val="EFF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88359" autoAdjust="0"/>
  </p:normalViewPr>
  <p:slideViewPr>
    <p:cSldViewPr snapToGrid="0">
      <p:cViewPr varScale="1">
        <p:scale>
          <a:sx n="97" d="100"/>
          <a:sy n="97" d="100"/>
        </p:scale>
        <p:origin x="1160" y="184"/>
      </p:cViewPr>
      <p:guideLst>
        <p:guide orient="horz" pos="1968"/>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909"/>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180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1804"/>
          </a:xfrm>
          <a:prstGeom prst="rect">
            <a:avLst/>
          </a:prstGeom>
        </p:spPr>
        <p:txBody>
          <a:bodyPr vert="horz" lIns="91440" tIns="45720" rIns="91440" bIns="45720" rtlCol="0"/>
          <a:lstStyle>
            <a:lvl1pPr algn="r">
              <a:defRPr sz="1200"/>
            </a:lvl1pPr>
          </a:lstStyle>
          <a:p>
            <a:fld id="{F81E5BA9-9768-4AD3-B2FE-7164234CD083}" type="datetimeFigureOut">
              <a:rPr lang="en-US" smtClean="0"/>
              <a:t>11/13/24</a:t>
            </a:fld>
            <a:endParaRPr lang="en-US"/>
          </a:p>
        </p:txBody>
      </p:sp>
      <p:sp>
        <p:nvSpPr>
          <p:cNvPr id="4" name="Footer Placeholder 3"/>
          <p:cNvSpPr>
            <a:spLocks noGrp="1"/>
          </p:cNvSpPr>
          <p:nvPr>
            <p:ph type="ftr" sz="quarter" idx="2"/>
          </p:nvPr>
        </p:nvSpPr>
        <p:spPr>
          <a:xfrm>
            <a:off x="0" y="8772669"/>
            <a:ext cx="3037840" cy="461804"/>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772669"/>
            <a:ext cx="3037840" cy="461804"/>
          </a:xfrm>
          <a:prstGeom prst="rect">
            <a:avLst/>
          </a:prstGeom>
        </p:spPr>
        <p:txBody>
          <a:bodyPr vert="horz" lIns="91440" tIns="45720" rIns="91440" bIns="45720" rtlCol="0" anchor="b"/>
          <a:lstStyle>
            <a:lvl1pPr algn="r">
              <a:defRPr sz="1200"/>
            </a:lvl1pPr>
          </a:lstStyle>
          <a:p>
            <a:fld id="{285A4E2C-239E-4B64-91A8-470B9A1A766C}" type="slidenum">
              <a:rPr lang="en-US" smtClean="0"/>
              <a:t>‹#›</a:t>
            </a:fld>
            <a:endParaRPr lang="en-US"/>
          </a:p>
        </p:txBody>
      </p:sp>
    </p:spTree>
    <p:extLst>
      <p:ext uri="{BB962C8B-B14F-4D97-AF65-F5344CB8AC3E}">
        <p14:creationId xmlns:p14="http://schemas.microsoft.com/office/powerpoint/2010/main" val="35246947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180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938" y="0"/>
            <a:ext cx="3037840" cy="461804"/>
          </a:xfrm>
          <a:prstGeom prst="rect">
            <a:avLst/>
          </a:prstGeom>
        </p:spPr>
        <p:txBody>
          <a:bodyPr vert="horz" lIns="91440" tIns="45720" rIns="91440" bIns="45720" rtlCol="0"/>
          <a:lstStyle>
            <a:lvl1pPr algn="r">
              <a:defRPr sz="1200"/>
            </a:lvl1pPr>
          </a:lstStyle>
          <a:p>
            <a:fld id="{D86D63A9-F4D9-4360-9568-270A9C154D2D}" type="datetimeFigureOut">
              <a:rPr lang="en-US" smtClean="0"/>
              <a:t>11/13/24</a:t>
            </a:fld>
            <a:endParaRPr lang="en-US"/>
          </a:p>
        </p:txBody>
      </p:sp>
      <p:sp>
        <p:nvSpPr>
          <p:cNvPr id="4" name="Slide Image Placeholder 3"/>
          <p:cNvSpPr>
            <a:spLocks noGrp="1" noRot="1" noChangeAspect="1"/>
          </p:cNvSpPr>
          <p:nvPr>
            <p:ph type="sldImg" idx="2"/>
          </p:nvPr>
        </p:nvSpPr>
        <p:spPr>
          <a:xfrm>
            <a:off x="427038" y="692150"/>
            <a:ext cx="6156325" cy="34639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040" y="4387136"/>
            <a:ext cx="5608320" cy="415623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37840" cy="461804"/>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772669"/>
            <a:ext cx="3037840" cy="461804"/>
          </a:xfrm>
          <a:prstGeom prst="rect">
            <a:avLst/>
          </a:prstGeom>
        </p:spPr>
        <p:txBody>
          <a:bodyPr vert="horz" lIns="91440" tIns="45720" rIns="91440" bIns="45720" rtlCol="0" anchor="b"/>
          <a:lstStyle>
            <a:lvl1pPr algn="r">
              <a:defRPr sz="1200"/>
            </a:lvl1pPr>
          </a:lstStyle>
          <a:p>
            <a:fld id="{8D5A03D2-E575-473F-9863-A183AD0A9213}" type="slidenum">
              <a:rPr lang="en-US" smtClean="0"/>
              <a:t>‹#›</a:t>
            </a:fld>
            <a:endParaRPr lang="en-US"/>
          </a:p>
        </p:txBody>
      </p:sp>
    </p:spTree>
    <p:extLst>
      <p:ext uri="{BB962C8B-B14F-4D97-AF65-F5344CB8AC3E}">
        <p14:creationId xmlns:p14="http://schemas.microsoft.com/office/powerpoint/2010/main" val="5705428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mn-lt"/>
                <a:ea typeface="Times New Roman" panose="02020603050405020304" pitchFamily="18" charset="0"/>
              </a:rPr>
              <a:t>The Counselors of Real Estate’s member retention rate in 2024 was 92%. The Counselor culture, the exclusivity of the CRE credential, a reliable and responsive global network, and a reputation for quality thought leadership are among the reasons stated for maintaining affiliation with the organization in a transitional industry climate.</a:t>
            </a:r>
          </a:p>
          <a:p>
            <a:endParaRPr lang="en-US" dirty="0"/>
          </a:p>
        </p:txBody>
      </p:sp>
      <p:sp>
        <p:nvSpPr>
          <p:cNvPr id="4" name="Slide Number Placeholder 3"/>
          <p:cNvSpPr>
            <a:spLocks noGrp="1"/>
          </p:cNvSpPr>
          <p:nvPr>
            <p:ph type="sldNum" sz="quarter" idx="5"/>
          </p:nvPr>
        </p:nvSpPr>
        <p:spPr/>
        <p:txBody>
          <a:bodyPr/>
          <a:lstStyle/>
          <a:p>
            <a:fld id="{8D5A03D2-E575-473F-9863-A183AD0A9213}" type="slidenum">
              <a:rPr lang="en-US" smtClean="0"/>
              <a:t>1</a:t>
            </a:fld>
            <a:endParaRPr lang="en-US"/>
          </a:p>
        </p:txBody>
      </p:sp>
    </p:spTree>
    <p:extLst>
      <p:ext uri="{BB962C8B-B14F-4D97-AF65-F5344CB8AC3E}">
        <p14:creationId xmlns:p14="http://schemas.microsoft.com/office/powerpoint/2010/main" val="17327100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1" i="0" u="none" strike="noStrike" dirty="0">
                <a:solidFill>
                  <a:srgbClr val="000000"/>
                </a:solidFill>
                <a:effectLst/>
                <a:latin typeface="Calibri" panose="020F0502020204030204" pitchFamily="34" charset="0"/>
              </a:rPr>
              <a:t>The Counselors of Real Estate’s Economic Advisory Council is a group of American and European advisers with </a:t>
            </a:r>
            <a:r>
              <a:rPr lang="en-US" b="1" i="0" u="none" strike="noStrike" dirty="0">
                <a:solidFill>
                  <a:srgbClr val="404040"/>
                </a:solidFill>
                <a:effectLst/>
                <a:latin typeface="Calibri" panose="020F0502020204030204" pitchFamily="34" charset="0"/>
              </a:rPr>
              <a:t>a stellar reputation for economic forecasting.  Members include the executive director and principal economist at CBRE, chief economists at MSCI Real Assets and Manulife Investment Management, managing director of Nuveen Real Estate, the heads of research and strategy at AEW Europe and MetLife Investment Management, and professors of real estate at NYU and Clemson.  The 16 Counselors offer compelling analysis and interpretation of economic indicators, fiscal policies, and property market data, and explain in an entertaining manner how convergence of the three is impacting asset classes and the industry in general.</a:t>
            </a:r>
            <a:r>
              <a:rPr lang="en-US" b="1" i="0" u="none" strike="noStrike" dirty="0">
                <a:solidFill>
                  <a:srgbClr val="000000"/>
                </a:solidFill>
                <a:effectLst/>
                <a:latin typeface="Calibri" panose="020F0502020204030204" pitchFamily="34" charset="0"/>
              </a:rPr>
              <a:t> </a:t>
            </a:r>
            <a:r>
              <a:rPr lang="en-US" b="0" i="0" dirty="0">
                <a:solidFill>
                  <a:srgbClr val="444444"/>
                </a:solidFill>
                <a:effectLst/>
                <a:latin typeface="Calibri" panose="020F0502020204030204" pitchFamily="34" charset="0"/>
              </a:rPr>
              <a:t>​</a:t>
            </a:r>
          </a:p>
          <a:p>
            <a:pPr algn="l" rtl="0" fontAlgn="base"/>
            <a:r>
              <a:rPr lang="en-US" b="0" i="0" dirty="0">
                <a:solidFill>
                  <a:srgbClr val="444444"/>
                </a:solidFill>
                <a:effectLst/>
                <a:latin typeface="Calibri" panose="020F0502020204030204" pitchFamily="34" charset="0"/>
              </a:rPr>
              <a:t>​</a:t>
            </a:r>
          </a:p>
          <a:p>
            <a:endParaRPr lang="en-US" dirty="0"/>
          </a:p>
        </p:txBody>
      </p:sp>
      <p:sp>
        <p:nvSpPr>
          <p:cNvPr id="4" name="Slide Number Placeholder 3"/>
          <p:cNvSpPr>
            <a:spLocks noGrp="1"/>
          </p:cNvSpPr>
          <p:nvPr>
            <p:ph type="sldNum" sz="quarter" idx="5"/>
          </p:nvPr>
        </p:nvSpPr>
        <p:spPr/>
        <p:txBody>
          <a:bodyPr/>
          <a:lstStyle/>
          <a:p>
            <a:fld id="{8D5A03D2-E575-473F-9863-A183AD0A9213}" type="slidenum">
              <a:rPr lang="en-US" smtClean="0"/>
              <a:t>11</a:t>
            </a:fld>
            <a:endParaRPr lang="en-US"/>
          </a:p>
        </p:txBody>
      </p:sp>
    </p:spTree>
    <p:extLst>
      <p:ext uri="{BB962C8B-B14F-4D97-AF65-F5344CB8AC3E}">
        <p14:creationId xmlns:p14="http://schemas.microsoft.com/office/powerpoint/2010/main" val="28315375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rgbClr val="000000"/>
                </a:solidFill>
                <a:effectLst/>
                <a:latin typeface="Calibri" panose="020F0502020204030204" pitchFamily="34" charset="0"/>
                <a:ea typeface="Times New Roman" panose="02020603050405020304" pitchFamily="18" charset="0"/>
              </a:rPr>
              <a:t>Launched during the pandemic, along with the Specialty Interest Groups, the What’s Next webinar series has introduced the CRE credential and the Counselors organization to a wide audience, with registrations reaching as high as 1,000. </a:t>
            </a:r>
            <a:endParaRPr lang="en-US" sz="1200" b="1" dirty="0"/>
          </a:p>
        </p:txBody>
      </p:sp>
      <p:sp>
        <p:nvSpPr>
          <p:cNvPr id="4" name="Slide Number Placeholder 3"/>
          <p:cNvSpPr>
            <a:spLocks noGrp="1"/>
          </p:cNvSpPr>
          <p:nvPr>
            <p:ph type="sldNum" sz="quarter" idx="5"/>
          </p:nvPr>
        </p:nvSpPr>
        <p:spPr/>
        <p:txBody>
          <a:bodyPr/>
          <a:lstStyle/>
          <a:p>
            <a:fld id="{8D5A03D2-E575-473F-9863-A183AD0A9213}" type="slidenum">
              <a:rPr lang="en-US" smtClean="0"/>
              <a:t>13</a:t>
            </a:fld>
            <a:endParaRPr lang="en-US"/>
          </a:p>
        </p:txBody>
      </p:sp>
    </p:spTree>
    <p:extLst>
      <p:ext uri="{BB962C8B-B14F-4D97-AF65-F5344CB8AC3E}">
        <p14:creationId xmlns:p14="http://schemas.microsoft.com/office/powerpoint/2010/main" val="31742677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5D46C3A-74F1-A84C-A1AE-4B79F72D5A08}"/>
              </a:ext>
            </a:extLst>
          </p:cNvPr>
          <p:cNvSpPr>
            <a:spLocks noGrp="1" noChangeArrowheads="1"/>
          </p:cNvSpPr>
          <p:nvPr>
            <p:ph type="sldNum"/>
          </p:nvPr>
        </p:nvSpPr>
        <p:spPr>
          <a:ln/>
        </p:spPr>
        <p:txBody>
          <a:bodyPr/>
          <a:lstStyle/>
          <a:p>
            <a:fld id="{89240E4D-483B-E349-8F97-56C67E2F379D}" type="slidenum">
              <a:rPr lang="en-US" altLang="en-US"/>
              <a:pPr/>
              <a:t>14</a:t>
            </a:fld>
            <a:endParaRPr lang="en-US" altLang="en-US"/>
          </a:p>
        </p:txBody>
      </p:sp>
      <p:sp>
        <p:nvSpPr>
          <p:cNvPr id="7169" name="Text Box 1">
            <a:extLst>
              <a:ext uri="{FF2B5EF4-FFF2-40B4-BE49-F238E27FC236}">
                <a16:creationId xmlns:a16="http://schemas.microsoft.com/office/drawing/2014/main" id="{D19703DF-D9F9-834A-8068-D6204414AAC8}"/>
              </a:ext>
            </a:extLst>
          </p:cNvPr>
          <p:cNvSpPr txBox="1">
            <a:spLocks noGrp="1" noRot="1" noChangeAspect="1" noChangeArrowheads="1"/>
          </p:cNvSpPr>
          <p:nvPr>
            <p:ph type="sldImg"/>
          </p:nvPr>
        </p:nvSpPr>
        <p:spPr bwMode="auto">
          <a:xfrm>
            <a:off x="533400" y="763588"/>
            <a:ext cx="6705600" cy="37734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170" name="Text Box 2">
            <a:extLst>
              <a:ext uri="{FF2B5EF4-FFF2-40B4-BE49-F238E27FC236}">
                <a16:creationId xmlns:a16="http://schemas.microsoft.com/office/drawing/2014/main" id="{69F7D49E-E82E-134B-B3E6-41E0EE56CCE1}"/>
              </a:ext>
            </a:extLst>
          </p:cNvPr>
          <p:cNvSpPr txBox="1">
            <a:spLocks noGrp="1" noChangeArrowheads="1"/>
          </p:cNvSpPr>
          <p:nvPr>
            <p:ph type="body" idx="1"/>
          </p:nvPr>
        </p:nvSpPr>
        <p:spPr bwMode="auto">
          <a:xfrm>
            <a:off x="777875" y="4776788"/>
            <a:ext cx="6218238" cy="45259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sz="1200" b="1" kern="100" dirty="0">
                <a:effectLst/>
                <a:latin typeface="+mn-lt"/>
                <a:ea typeface="DengXian" panose="02010600030101010101" pitchFamily="2" charset="-122"/>
                <a:cs typeface="Arial" panose="020B0604020202020204" pitchFamily="34" charset="0"/>
              </a:rPr>
              <a:t>Think out loud in these interactive forums that provide Counselors invaluable opportunities to collaborate, exchange information, offer perspective, and pose questions to CREs of similar specialty in an atmosphere of trust and cooperation. Attend any of the meetings as your schedule allows and benefit from these topical discussions.  </a:t>
            </a:r>
            <a:r>
              <a:rPr lang="en-US" sz="1200" b="1" dirty="0">
                <a:effectLst/>
                <a:latin typeface="+mn-lt"/>
              </a:rPr>
              <a:t>A special “SIG Palooza” is planned for the week of February 3, 2025, during which all 12 groups will meet. </a:t>
            </a:r>
            <a:endParaRPr lang="en-US" sz="1200" b="1"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00" dirty="0">
              <a:effectLst/>
              <a:latin typeface="Calibri" panose="020F0502020204030204" pitchFamily="34" charset="0"/>
              <a:ea typeface="DengXian" panose="02010600030101010101" pitchFamily="2" charset="-122"/>
              <a:cs typeface="Arial" panose="020B0604020202020204" pitchFamily="34" charset="0"/>
            </a:endParaRPr>
          </a:p>
        </p:txBody>
      </p:sp>
    </p:spTree>
    <p:extLst>
      <p:ext uri="{BB962C8B-B14F-4D97-AF65-F5344CB8AC3E}">
        <p14:creationId xmlns:p14="http://schemas.microsoft.com/office/powerpoint/2010/main" val="40820994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5D46C3A-74F1-A84C-A1AE-4B79F72D5A08}"/>
              </a:ext>
            </a:extLst>
          </p:cNvPr>
          <p:cNvSpPr>
            <a:spLocks noGrp="1" noChangeArrowheads="1"/>
          </p:cNvSpPr>
          <p:nvPr>
            <p:ph type="sldNum"/>
          </p:nvPr>
        </p:nvSpPr>
        <p:spPr>
          <a:ln/>
        </p:spPr>
        <p:txBody>
          <a:bodyPr/>
          <a:lstStyle/>
          <a:p>
            <a:fld id="{89240E4D-483B-E349-8F97-56C67E2F379D}" type="slidenum">
              <a:rPr lang="en-US" altLang="en-US"/>
              <a:pPr/>
              <a:t>15</a:t>
            </a:fld>
            <a:endParaRPr lang="en-US" altLang="en-US"/>
          </a:p>
        </p:txBody>
      </p:sp>
      <p:sp>
        <p:nvSpPr>
          <p:cNvPr id="7169" name="Text Box 1">
            <a:extLst>
              <a:ext uri="{FF2B5EF4-FFF2-40B4-BE49-F238E27FC236}">
                <a16:creationId xmlns:a16="http://schemas.microsoft.com/office/drawing/2014/main" id="{D19703DF-D9F9-834A-8068-D6204414AAC8}"/>
              </a:ext>
            </a:extLst>
          </p:cNvPr>
          <p:cNvSpPr txBox="1">
            <a:spLocks noGrp="1" noRot="1" noChangeAspect="1" noChangeArrowheads="1"/>
          </p:cNvSpPr>
          <p:nvPr>
            <p:ph type="sldImg"/>
          </p:nvPr>
        </p:nvSpPr>
        <p:spPr bwMode="auto">
          <a:xfrm>
            <a:off x="533400" y="763588"/>
            <a:ext cx="6705600" cy="37734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170" name="Text Box 2">
            <a:extLst>
              <a:ext uri="{FF2B5EF4-FFF2-40B4-BE49-F238E27FC236}">
                <a16:creationId xmlns:a16="http://schemas.microsoft.com/office/drawing/2014/main" id="{69F7D49E-E82E-134B-B3E6-41E0EE56CCE1}"/>
              </a:ext>
            </a:extLst>
          </p:cNvPr>
          <p:cNvSpPr txBox="1">
            <a:spLocks noGrp="1" noChangeArrowheads="1"/>
          </p:cNvSpPr>
          <p:nvPr>
            <p:ph type="body" idx="1"/>
          </p:nvPr>
        </p:nvSpPr>
        <p:spPr bwMode="auto">
          <a:xfrm>
            <a:off x="777875" y="4776788"/>
            <a:ext cx="6218238" cy="45259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7476066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00" dirty="0">
                <a:effectLst/>
                <a:latin typeface="Calibri" panose="020F0502020204030204" pitchFamily="34" charset="0"/>
                <a:ea typeface="DengXian" panose="02010600030101010101" pitchFamily="2" charset="-122"/>
                <a:cs typeface="Arial" panose="020B0604020202020204" pitchFamily="34" charset="0"/>
              </a:rPr>
              <a:t>Our peer-reviewed professional journal, Real Estate Issues, is the premier forum in which the world’s foremost real estate thought leaders present innovative ideas, novel strategies, and intriguing commentary on all matters relating to real property.</a:t>
            </a:r>
          </a:p>
          <a:p>
            <a:endParaRPr lang="en-US" dirty="0"/>
          </a:p>
        </p:txBody>
      </p:sp>
      <p:sp>
        <p:nvSpPr>
          <p:cNvPr id="4" name="Slide Number Placeholder 3"/>
          <p:cNvSpPr>
            <a:spLocks noGrp="1"/>
          </p:cNvSpPr>
          <p:nvPr>
            <p:ph type="sldNum" sz="quarter" idx="5"/>
          </p:nvPr>
        </p:nvSpPr>
        <p:spPr/>
        <p:txBody>
          <a:bodyPr/>
          <a:lstStyle/>
          <a:p>
            <a:fld id="{8D5A03D2-E575-473F-9863-A183AD0A9213}" type="slidenum">
              <a:rPr lang="en-US" smtClean="0"/>
              <a:t>16</a:t>
            </a:fld>
            <a:endParaRPr lang="en-US"/>
          </a:p>
        </p:txBody>
      </p:sp>
    </p:spTree>
    <p:extLst>
      <p:ext uri="{BB962C8B-B14F-4D97-AF65-F5344CB8AC3E}">
        <p14:creationId xmlns:p14="http://schemas.microsoft.com/office/powerpoint/2010/main" val="25083820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404040"/>
                </a:solidFill>
                <a:effectLst/>
                <a:latin typeface="+mn-lt"/>
                <a:ea typeface="Times New Roman" panose="02020603050405020304" pitchFamily="18" charset="0"/>
              </a:rPr>
              <a:t>The Jared </a:t>
            </a:r>
            <a:r>
              <a:rPr lang="en-US" sz="1200" b="1" dirty="0" err="1">
                <a:solidFill>
                  <a:srgbClr val="404040"/>
                </a:solidFill>
                <a:effectLst/>
                <a:latin typeface="+mn-lt"/>
                <a:ea typeface="Times New Roman" panose="02020603050405020304" pitchFamily="18" charset="0"/>
              </a:rPr>
              <a:t>Shlaes</a:t>
            </a:r>
            <a:r>
              <a:rPr lang="en-US" sz="1200" b="1" dirty="0">
                <a:solidFill>
                  <a:srgbClr val="404040"/>
                </a:solidFill>
                <a:effectLst/>
                <a:latin typeface="+mn-lt"/>
                <a:ea typeface="Times New Roman" panose="02020603050405020304" pitchFamily="18" charset="0"/>
              </a:rPr>
              <a:t> Prize, a $10,000 award presented annually, recognizes an article published in </a:t>
            </a:r>
            <a:r>
              <a:rPr lang="en-US" sz="1200" b="1" u="sng" dirty="0">
                <a:solidFill>
                  <a:srgbClr val="404040"/>
                </a:solidFill>
                <a:effectLst/>
                <a:latin typeface="+mn-lt"/>
                <a:ea typeface="Times New Roman" panose="02020603050405020304" pitchFamily="18" charset="0"/>
              </a:rPr>
              <a:t>Real Estate Issues</a:t>
            </a:r>
            <a:r>
              <a:rPr lang="en-US" sz="1200" b="1" dirty="0">
                <a:solidFill>
                  <a:srgbClr val="404040"/>
                </a:solidFill>
                <a:effectLst/>
                <a:latin typeface="+mn-lt"/>
                <a:ea typeface="Times New Roman" panose="02020603050405020304" pitchFamily="18" charset="0"/>
              </a:rPr>
              <a:t>.  The Prize, envisioned and endowed by the family of the late Jared </a:t>
            </a:r>
            <a:r>
              <a:rPr lang="en-US" sz="1200" b="1" dirty="0" err="1">
                <a:solidFill>
                  <a:srgbClr val="404040"/>
                </a:solidFill>
                <a:effectLst/>
                <a:latin typeface="+mn-lt"/>
                <a:ea typeface="Times New Roman" panose="02020603050405020304" pitchFamily="18" charset="0"/>
              </a:rPr>
              <a:t>Shlaes</a:t>
            </a:r>
            <a:r>
              <a:rPr lang="en-US" sz="1200" b="1" dirty="0">
                <a:solidFill>
                  <a:srgbClr val="404040"/>
                </a:solidFill>
                <a:effectLst/>
                <a:latin typeface="+mn-lt"/>
                <a:ea typeface="Times New Roman" panose="02020603050405020304" pitchFamily="18" charset="0"/>
              </a:rPr>
              <a:t>, CRE (1930 – 2020), honors the legacy of Mr. </a:t>
            </a:r>
            <a:r>
              <a:rPr lang="en-US" sz="1200" b="1" dirty="0" err="1">
                <a:solidFill>
                  <a:srgbClr val="404040"/>
                </a:solidFill>
                <a:effectLst/>
                <a:latin typeface="+mn-lt"/>
                <a:ea typeface="Times New Roman" panose="02020603050405020304" pitchFamily="18" charset="0"/>
              </a:rPr>
              <a:t>Shlaes</a:t>
            </a:r>
            <a:r>
              <a:rPr lang="en-US" sz="1200" b="1" dirty="0">
                <a:solidFill>
                  <a:srgbClr val="404040"/>
                </a:solidFill>
                <a:effectLst/>
                <a:latin typeface="+mn-lt"/>
                <a:ea typeface="Times New Roman" panose="02020603050405020304" pitchFamily="18" charset="0"/>
              </a:rPr>
              <a:t>, creator and founder of </a:t>
            </a:r>
            <a:r>
              <a:rPr lang="en-US" sz="1200" b="1" u="sng" dirty="0">
                <a:solidFill>
                  <a:srgbClr val="404040"/>
                </a:solidFill>
                <a:effectLst/>
                <a:latin typeface="+mn-lt"/>
                <a:ea typeface="Times New Roman" panose="02020603050405020304" pitchFamily="18" charset="0"/>
              </a:rPr>
              <a:t>Real Estate Issues</a:t>
            </a:r>
            <a:r>
              <a:rPr lang="en-US" sz="1200" b="1" dirty="0">
                <a:solidFill>
                  <a:srgbClr val="404040"/>
                </a:solidFill>
                <a:effectLst/>
                <a:latin typeface="+mn-lt"/>
                <a:ea typeface="Times New Roman" panose="02020603050405020304" pitchFamily="18" charset="0"/>
              </a:rPr>
              <a:t>.  The award seeks to honor authors whose literary style makes a complex real estate subject clear to the broadest audience possible.</a:t>
            </a:r>
            <a:endParaRPr lang="en-US" sz="1200" b="1" dirty="0">
              <a:effectLst/>
              <a:latin typeface="+mn-lt"/>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D5A03D2-E575-473F-9863-A183AD0A9213}" type="slidenum">
              <a:rPr lang="en-US" smtClean="0"/>
              <a:t>17</a:t>
            </a:fld>
            <a:endParaRPr lang="en-US"/>
          </a:p>
        </p:txBody>
      </p:sp>
    </p:spTree>
    <p:extLst>
      <p:ext uri="{BB962C8B-B14F-4D97-AF65-F5344CB8AC3E}">
        <p14:creationId xmlns:p14="http://schemas.microsoft.com/office/powerpoint/2010/main" val="19210982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Scan the QR Code to submit a name of a qualified member prospect and we’ll follow up with that individual!</a:t>
            </a:r>
          </a:p>
        </p:txBody>
      </p:sp>
      <p:sp>
        <p:nvSpPr>
          <p:cNvPr id="4" name="Slide Number Placeholder 3"/>
          <p:cNvSpPr>
            <a:spLocks noGrp="1"/>
          </p:cNvSpPr>
          <p:nvPr>
            <p:ph type="sldNum" sz="quarter" idx="5"/>
          </p:nvPr>
        </p:nvSpPr>
        <p:spPr/>
        <p:txBody>
          <a:bodyPr/>
          <a:lstStyle/>
          <a:p>
            <a:fld id="{8D5A03D2-E575-473F-9863-A183AD0A9213}" type="slidenum">
              <a:rPr lang="en-US" smtClean="0"/>
              <a:t>18</a:t>
            </a:fld>
            <a:endParaRPr lang="en-US"/>
          </a:p>
        </p:txBody>
      </p:sp>
    </p:spTree>
    <p:extLst>
      <p:ext uri="{BB962C8B-B14F-4D97-AF65-F5344CB8AC3E}">
        <p14:creationId xmlns:p14="http://schemas.microsoft.com/office/powerpoint/2010/main" val="21446547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Scan the QR Code for details on the role of each committee and key current initiatives of The Counselors.  Member engagement is the foundation of our success!</a:t>
            </a:r>
          </a:p>
        </p:txBody>
      </p:sp>
      <p:sp>
        <p:nvSpPr>
          <p:cNvPr id="4" name="Slide Number Placeholder 3"/>
          <p:cNvSpPr>
            <a:spLocks noGrp="1"/>
          </p:cNvSpPr>
          <p:nvPr>
            <p:ph type="sldNum" sz="quarter" idx="5"/>
          </p:nvPr>
        </p:nvSpPr>
        <p:spPr/>
        <p:txBody>
          <a:bodyPr/>
          <a:lstStyle/>
          <a:p>
            <a:fld id="{8D5A03D2-E575-473F-9863-A183AD0A9213}" type="slidenum">
              <a:rPr lang="en-US" smtClean="0"/>
              <a:t>19</a:t>
            </a:fld>
            <a:endParaRPr lang="en-US"/>
          </a:p>
        </p:txBody>
      </p:sp>
    </p:spTree>
    <p:extLst>
      <p:ext uri="{BB962C8B-B14F-4D97-AF65-F5344CB8AC3E}">
        <p14:creationId xmlns:p14="http://schemas.microsoft.com/office/powerpoint/2010/main" val="9763387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5A03D2-E575-473F-9863-A183AD0A9213}" type="slidenum">
              <a:rPr lang="en-US" smtClean="0"/>
              <a:t>20</a:t>
            </a:fld>
            <a:endParaRPr lang="en-US"/>
          </a:p>
        </p:txBody>
      </p:sp>
    </p:spTree>
    <p:extLst>
      <p:ext uri="{BB962C8B-B14F-4D97-AF65-F5344CB8AC3E}">
        <p14:creationId xmlns:p14="http://schemas.microsoft.com/office/powerpoint/2010/main" val="41398243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Access. Critical Thinking. Diversity of Thought and Expertise. Shared Experiences and Camaraderie. Philanthropic Spirit.</a:t>
            </a:r>
          </a:p>
        </p:txBody>
      </p:sp>
      <p:sp>
        <p:nvSpPr>
          <p:cNvPr id="4" name="Slide Number Placeholder 3"/>
          <p:cNvSpPr>
            <a:spLocks noGrp="1"/>
          </p:cNvSpPr>
          <p:nvPr>
            <p:ph type="sldNum" sz="quarter" idx="5"/>
          </p:nvPr>
        </p:nvSpPr>
        <p:spPr/>
        <p:txBody>
          <a:bodyPr/>
          <a:lstStyle/>
          <a:p>
            <a:fld id="{8D5A03D2-E575-473F-9863-A183AD0A9213}" type="slidenum">
              <a:rPr lang="en-US" smtClean="0"/>
              <a:t>2</a:t>
            </a:fld>
            <a:endParaRPr lang="en-US"/>
          </a:p>
        </p:txBody>
      </p:sp>
    </p:spTree>
    <p:extLst>
      <p:ext uri="{BB962C8B-B14F-4D97-AF65-F5344CB8AC3E}">
        <p14:creationId xmlns:p14="http://schemas.microsoft.com/office/powerpoint/2010/main" val="23445138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00" dirty="0">
                <a:effectLst/>
                <a:latin typeface="Calibri" panose="020F0502020204030204" pitchFamily="34" charset="0"/>
                <a:ea typeface="DengXian" panose="02010600030101010101" pitchFamily="2" charset="-122"/>
                <a:cs typeface="Arial" panose="020B0604020202020204" pitchFamily="34" charset="0"/>
              </a:rPr>
              <a:t>The Counselors organization was established in 1953 with 36 charter members. Counselors now practice in 22 countries and offer expertise in more than 60 real estate disciplines across all asset classes. The CRE Chapter Network includes the Asia, European, and Canadian chapters, and 24 U.S. chapters. Efforts are progressing to expand the Counselor network into Latin and South America.</a:t>
            </a:r>
          </a:p>
          <a:p>
            <a:endParaRPr lang="en-US" b="1" dirty="0"/>
          </a:p>
        </p:txBody>
      </p:sp>
      <p:sp>
        <p:nvSpPr>
          <p:cNvPr id="4" name="Slide Number Placeholder 3"/>
          <p:cNvSpPr>
            <a:spLocks noGrp="1"/>
          </p:cNvSpPr>
          <p:nvPr>
            <p:ph type="sldNum" sz="quarter" idx="5"/>
          </p:nvPr>
        </p:nvSpPr>
        <p:spPr/>
        <p:txBody>
          <a:bodyPr/>
          <a:lstStyle/>
          <a:p>
            <a:fld id="{8D5A03D2-E575-473F-9863-A183AD0A9213}" type="slidenum">
              <a:rPr lang="en-US" smtClean="0"/>
              <a:t>3</a:t>
            </a:fld>
            <a:endParaRPr lang="en-US"/>
          </a:p>
        </p:txBody>
      </p:sp>
    </p:spTree>
    <p:extLst>
      <p:ext uri="{BB962C8B-B14F-4D97-AF65-F5344CB8AC3E}">
        <p14:creationId xmlns:p14="http://schemas.microsoft.com/office/powerpoint/2010/main" val="31115935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0" dirty="0">
              <a:latin typeface="Montserrat" pitchFamily="2" charset="77"/>
            </a:endParaRPr>
          </a:p>
          <a:p>
            <a:endParaRPr lang="en-US" dirty="0"/>
          </a:p>
        </p:txBody>
      </p:sp>
      <p:sp>
        <p:nvSpPr>
          <p:cNvPr id="4" name="Slide Number Placeholder 3"/>
          <p:cNvSpPr>
            <a:spLocks noGrp="1"/>
          </p:cNvSpPr>
          <p:nvPr>
            <p:ph type="sldNum" sz="quarter" idx="5"/>
          </p:nvPr>
        </p:nvSpPr>
        <p:spPr/>
        <p:txBody>
          <a:bodyPr/>
          <a:lstStyle/>
          <a:p>
            <a:fld id="{8D5A03D2-E575-473F-9863-A183AD0A9213}" type="slidenum">
              <a:rPr lang="en-US" smtClean="0"/>
              <a:t>4</a:t>
            </a:fld>
            <a:endParaRPr lang="en-US"/>
          </a:p>
        </p:txBody>
      </p:sp>
    </p:spTree>
    <p:extLst>
      <p:ext uri="{BB962C8B-B14F-4D97-AF65-F5344CB8AC3E}">
        <p14:creationId xmlns:p14="http://schemas.microsoft.com/office/powerpoint/2010/main" val="32566924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solidFill>
                  <a:srgbClr val="404040"/>
                </a:solidFill>
                <a:effectLst/>
                <a:latin typeface="Calibri" panose="020F0502020204030204" pitchFamily="34" charset="0"/>
                <a:ea typeface="Times New Roman" panose="02020603050405020304" pitchFamily="18" charset="0"/>
              </a:rPr>
              <a:t>The 2025 Top Ten Issues Affecting Real Estate were announced September 29 at the CRE Annual Conference in New York City. Counselors expect these issues—many interrelated—to have the most significant impact on all sectors of real estate.  Each is determined through polling, discussion, and debate among the broad CRE membership.  Now in its 13</a:t>
            </a:r>
            <a:r>
              <a:rPr lang="en-US" sz="1800" b="1" baseline="30000" dirty="0">
                <a:solidFill>
                  <a:srgbClr val="404040"/>
                </a:solidFill>
                <a:effectLst/>
                <a:latin typeface="Calibri" panose="020F0502020204030204" pitchFamily="34" charset="0"/>
                <a:ea typeface="Times New Roman" panose="02020603050405020304" pitchFamily="18" charset="0"/>
              </a:rPr>
              <a:t>th</a:t>
            </a:r>
            <a:r>
              <a:rPr lang="en-US" sz="1800" b="1" dirty="0">
                <a:solidFill>
                  <a:srgbClr val="404040"/>
                </a:solidFill>
                <a:effectLst/>
                <a:latin typeface="Calibri" panose="020F0502020204030204" pitchFamily="34" charset="0"/>
                <a:ea typeface="Times New Roman" panose="02020603050405020304" pitchFamily="18" charset="0"/>
              </a:rPr>
              <a:t> year, the Top Ten is an invaluable resource to Counselors, clients, and the real estate industry.</a:t>
            </a:r>
            <a:r>
              <a:rPr lang="en-US" b="1" dirty="0">
                <a:effectLst/>
              </a:rPr>
              <a:t> </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5A03D2-E575-473F-9863-A183AD0A92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925033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00" dirty="0">
                <a:effectLst/>
                <a:latin typeface="Calibri" panose="020F0502020204030204" pitchFamily="34" charset="0"/>
                <a:ea typeface="DengXian" panose="02010600030101010101" pitchFamily="2" charset="-122"/>
                <a:cs typeface="Arial" panose="020B0604020202020204" pitchFamily="34" charset="0"/>
              </a:rPr>
              <a:t>The Counselors’ public service initiative provides real estate analysis and action plans for non-profits and governments.  Teams address a range of issues including affordable housing and downtown revitalization; repurposing former hospitals or schools; disaster response; assisting churches or a diocese with a property or portfolio; and redevelopment of brownfields. A highly successful partnership with local Boards of the National Association of Realtors continues to generate assignments through NAR's Transforming Neighborhoods program. </a:t>
            </a:r>
          </a:p>
          <a:p>
            <a:endParaRPr lang="en-US" dirty="0"/>
          </a:p>
        </p:txBody>
      </p:sp>
      <p:sp>
        <p:nvSpPr>
          <p:cNvPr id="4" name="Slide Number Placeholder 3"/>
          <p:cNvSpPr>
            <a:spLocks noGrp="1"/>
          </p:cNvSpPr>
          <p:nvPr>
            <p:ph type="sldNum" sz="quarter" idx="5"/>
          </p:nvPr>
        </p:nvSpPr>
        <p:spPr/>
        <p:txBody>
          <a:bodyPr/>
          <a:lstStyle/>
          <a:p>
            <a:fld id="{8D5A03D2-E575-473F-9863-A183AD0A9213}" type="slidenum">
              <a:rPr lang="en-US" smtClean="0"/>
              <a:t>6</a:t>
            </a:fld>
            <a:endParaRPr lang="en-US"/>
          </a:p>
        </p:txBody>
      </p:sp>
    </p:spTree>
    <p:extLst>
      <p:ext uri="{BB962C8B-B14F-4D97-AF65-F5344CB8AC3E}">
        <p14:creationId xmlns:p14="http://schemas.microsoft.com/office/powerpoint/2010/main" val="16865183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mn-lt"/>
                <a:ea typeface="MS Mincho" panose="02020609040205080304" pitchFamily="49" charset="-128"/>
                <a:cs typeface="Arial" panose="020B0604020202020204" pitchFamily="34" charset="0"/>
              </a:rPr>
              <a:t>Among its assignments, the Consulting Corps worked with the City of Virginia Beach and the U.S. Navy to analyze the real estate assets and offer a development plan for a portion of the 5,331-acre Naval Air Station Oceana in Virginia Beach.  The team, led by Jerry Turner, CRE, provided a framework for the Navy to examine redevelopment options, consider alternative leasehold structures, and work with key stakeholders to explore and implement public-private partnerships.  Additional collaboration with the U.S. Navy is planned in 2025.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mn-lt"/>
                <a:ea typeface="MS Mincho" panose="02020609040205080304" pitchFamily="49" charset="-128"/>
                <a:cs typeface="Arial" panose="020B0604020202020204" pitchFamily="34" charset="0"/>
              </a:rPr>
              <a:t> </a:t>
            </a:r>
            <a:endParaRPr lang="en-US" sz="1200" b="1" dirty="0">
              <a:latin typeface="+mn-lt"/>
            </a:endParaRPr>
          </a:p>
        </p:txBody>
      </p:sp>
      <p:sp>
        <p:nvSpPr>
          <p:cNvPr id="4" name="Slide Number Placeholder 3"/>
          <p:cNvSpPr>
            <a:spLocks noGrp="1"/>
          </p:cNvSpPr>
          <p:nvPr>
            <p:ph type="sldNum" sz="quarter" idx="5"/>
          </p:nvPr>
        </p:nvSpPr>
        <p:spPr/>
        <p:txBody>
          <a:bodyPr/>
          <a:lstStyle/>
          <a:p>
            <a:fld id="{8D5A03D2-E575-473F-9863-A183AD0A9213}" type="slidenum">
              <a:rPr lang="en-US" smtClean="0"/>
              <a:t>7</a:t>
            </a:fld>
            <a:endParaRPr lang="en-US"/>
          </a:p>
        </p:txBody>
      </p:sp>
    </p:spTree>
    <p:extLst>
      <p:ext uri="{BB962C8B-B14F-4D97-AF65-F5344CB8AC3E}">
        <p14:creationId xmlns:p14="http://schemas.microsoft.com/office/powerpoint/2010/main" val="5127403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000000"/>
                </a:solidFill>
                <a:effectLst/>
                <a:latin typeface="+mn-lt"/>
                <a:ea typeface="Times New Roman" panose="02020603050405020304" pitchFamily="18" charset="0"/>
                <a:cs typeface="Arial" panose="020B0604020202020204" pitchFamily="34" charset="0"/>
              </a:rPr>
              <a:t>A team of Counselors led by Steve Norris, CRE, proposed a real estate roadmap to help rebuild the town of Paradise, CA, following the 2018 Camp Fire – the most destructive and deadliest fire in California history, and the worst in the U.S. in more than a century. The team’s work continues today.</a:t>
            </a:r>
            <a:endParaRPr lang="en-US" sz="1200" b="1" dirty="0">
              <a:effectLst/>
              <a:latin typeface="+mn-lt"/>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8D5A03D2-E575-473F-9863-A183AD0A9213}" type="slidenum">
              <a:rPr lang="en-US" smtClean="0"/>
              <a:t>8</a:t>
            </a:fld>
            <a:endParaRPr lang="en-US"/>
          </a:p>
        </p:txBody>
      </p:sp>
    </p:spTree>
    <p:extLst>
      <p:ext uri="{BB962C8B-B14F-4D97-AF65-F5344CB8AC3E}">
        <p14:creationId xmlns:p14="http://schemas.microsoft.com/office/powerpoint/2010/main" val="17062705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Calibri" panose="020F0502020204030204" pitchFamily="34" charset="0"/>
                <a:ea typeface="DengXian" panose="02010600030101010101" pitchFamily="2" charset="-122"/>
                <a:cs typeface="Arial" panose="020B0604020202020204" pitchFamily="34" charset="0"/>
              </a:rPr>
              <a:t>We need your help with investing CRE Foundation funds in your community.  T</a:t>
            </a:r>
            <a:r>
              <a:rPr lang="en-US" sz="1200" b="1" i="0" kern="1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he Foundation requires that a Counselor of Real Estate be involved in either the grant application process or in actively monitoring or implementing the project.  Thus, your help in identifying additional opportunities is important.  </a:t>
            </a:r>
            <a:r>
              <a:rPr lang="en-US" sz="1200" b="1" i="0" kern="100" dirty="0">
                <a:solidFill>
                  <a:srgbClr val="000000"/>
                </a:solidFill>
                <a:effectLst/>
                <a:latin typeface="Calibri" panose="020F0502020204030204" pitchFamily="34" charset="0"/>
                <a:ea typeface="DengXian" panose="02010600030101010101" pitchFamily="2" charset="-122"/>
                <a:cs typeface="Arial" panose="020B0604020202020204" pitchFamily="34" charset="0"/>
              </a:rPr>
              <a:t>Visit CRE.ORG for details.</a:t>
            </a:r>
            <a:endParaRPr lang="en-US" sz="1200" b="1" i="0" kern="100" dirty="0">
              <a:effectLst/>
              <a:latin typeface="Calibri" panose="020F0502020204030204" pitchFamily="34" charset="0"/>
              <a:ea typeface="DengXian" panose="02010600030101010101" pitchFamily="2" charset="-122"/>
              <a:cs typeface="Arial" panose="020B0604020202020204" pitchFamily="34" charset="0"/>
            </a:endParaRPr>
          </a:p>
          <a:p>
            <a:endParaRPr lang="en-US" b="1" dirty="0"/>
          </a:p>
        </p:txBody>
      </p:sp>
      <p:sp>
        <p:nvSpPr>
          <p:cNvPr id="4" name="Slide Number Placeholder 3"/>
          <p:cNvSpPr>
            <a:spLocks noGrp="1"/>
          </p:cNvSpPr>
          <p:nvPr>
            <p:ph type="sldNum" sz="quarter" idx="5"/>
          </p:nvPr>
        </p:nvSpPr>
        <p:spPr/>
        <p:txBody>
          <a:bodyPr/>
          <a:lstStyle/>
          <a:p>
            <a:fld id="{8D5A03D2-E575-473F-9863-A183AD0A9213}" type="slidenum">
              <a:rPr lang="en-US" smtClean="0"/>
              <a:t>9</a:t>
            </a:fld>
            <a:endParaRPr lang="en-US"/>
          </a:p>
        </p:txBody>
      </p:sp>
    </p:spTree>
    <p:extLst>
      <p:ext uri="{BB962C8B-B14F-4D97-AF65-F5344CB8AC3E}">
        <p14:creationId xmlns:p14="http://schemas.microsoft.com/office/powerpoint/2010/main" val="1869201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p:cNvSpPr/>
          <p:nvPr userDrawn="1"/>
        </p:nvSpPr>
        <p:spPr>
          <a:xfrm>
            <a:off x="6502400" y="0"/>
            <a:ext cx="56896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p:nvPr>
        </p:nvSpPr>
        <p:spPr>
          <a:xfrm>
            <a:off x="7010400" y="381000"/>
            <a:ext cx="4673600" cy="3733800"/>
          </a:xfrm>
        </p:spPr>
        <p:txBody>
          <a:bodyPr>
            <a:normAutofit/>
          </a:bodyPr>
          <a:lstStyle>
            <a:lvl1pPr algn="ctr">
              <a:defRPr sz="3600" b="1">
                <a:solidFill>
                  <a:schemeClr val="bg1"/>
                </a:solidFill>
              </a:defRPr>
            </a:lvl1pPr>
          </a:lstStyle>
          <a:p>
            <a:r>
              <a:rPr lang="en-US"/>
              <a:t>Click to edit Master title style</a:t>
            </a:r>
          </a:p>
        </p:txBody>
      </p:sp>
      <p:sp>
        <p:nvSpPr>
          <p:cNvPr id="3" name="Subtitle 2"/>
          <p:cNvSpPr>
            <a:spLocks noGrp="1"/>
          </p:cNvSpPr>
          <p:nvPr>
            <p:ph type="subTitle" idx="1"/>
          </p:nvPr>
        </p:nvSpPr>
        <p:spPr>
          <a:xfrm>
            <a:off x="7010400" y="4114800"/>
            <a:ext cx="4673600" cy="990600"/>
          </a:xfrm>
        </p:spPr>
        <p:txBody>
          <a:bodyPr>
            <a:normAutofit/>
          </a:bodyPr>
          <a:lstStyle>
            <a:lvl1pPr marL="0" indent="0" algn="ctr">
              <a:buNone/>
              <a:defRPr sz="2000">
                <a:solidFill>
                  <a:schemeClr val="bg1">
                    <a:lumMod val="75000"/>
                  </a:schemeClr>
                </a:solidFill>
                <a:latin typeface="+mj-lt"/>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cxnSp>
        <p:nvCxnSpPr>
          <p:cNvPr id="11" name="Straight Connector 10"/>
          <p:cNvCxnSpPr/>
          <p:nvPr userDrawn="1"/>
        </p:nvCxnSpPr>
        <p:spPr>
          <a:xfrm>
            <a:off x="304799" y="0"/>
            <a:ext cx="0" cy="6858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6502400" y="0"/>
            <a:ext cx="0" cy="6858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Rectangle 3"/>
          <p:cNvSpPr/>
          <p:nvPr userDrawn="1"/>
        </p:nvSpPr>
        <p:spPr>
          <a:xfrm>
            <a:off x="304800" y="0"/>
            <a:ext cx="6197601"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Picture Placeholder 8"/>
          <p:cNvSpPr>
            <a:spLocks noGrp="1"/>
          </p:cNvSpPr>
          <p:nvPr>
            <p:ph type="pic" sz="quarter" idx="10" hasCustomPrompt="1"/>
          </p:nvPr>
        </p:nvSpPr>
        <p:spPr>
          <a:xfrm>
            <a:off x="304800" y="0"/>
            <a:ext cx="6197600" cy="6858000"/>
          </a:xfrm>
        </p:spPr>
        <p:txBody>
          <a:bodyPr/>
          <a:lstStyle>
            <a:lvl1pPr marL="457200" indent="-457200" algn="l">
              <a:spcBef>
                <a:spcPts val="600"/>
              </a:spcBef>
              <a:buFont typeface="Arial" panose="020B0604020202020204" pitchFamily="34" charset="0"/>
              <a:buChar char="•"/>
              <a:defRPr/>
            </a:lvl1pPr>
          </a:lstStyle>
          <a:p>
            <a:r>
              <a:rPr lang="en-US"/>
              <a:t>Use Stock/High Res Photography</a:t>
            </a:r>
          </a:p>
          <a:p>
            <a:pPr lvl="0"/>
            <a:r>
              <a:rPr lang="en-US"/>
              <a:t>Click Icon to Add Photo</a:t>
            </a:r>
          </a:p>
        </p:txBody>
      </p:sp>
      <p:pic>
        <p:nvPicPr>
          <p:cNvPr id="1026"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215853" y="5257800"/>
            <a:ext cx="2350547" cy="91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615560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13600" y="990602"/>
            <a:ext cx="4470401" cy="2895599"/>
          </a:xfrm>
        </p:spPr>
        <p:txBody>
          <a:bodyPr anchor="b">
            <a:normAutofit/>
          </a:bodyPr>
          <a:lstStyle>
            <a:lvl1pPr algn="r">
              <a:defRPr sz="3600" b="0" i="0" cap="none" baseline="0"/>
            </a:lvl1pPr>
          </a:lstStyle>
          <a:p>
            <a:r>
              <a:rPr lang="en-US"/>
              <a:t>Click To Edit Master Title Style</a:t>
            </a:r>
          </a:p>
        </p:txBody>
      </p:sp>
      <p:sp>
        <p:nvSpPr>
          <p:cNvPr id="3" name="Text Placeholder 2"/>
          <p:cNvSpPr>
            <a:spLocks noGrp="1"/>
          </p:cNvSpPr>
          <p:nvPr>
            <p:ph type="body" idx="1"/>
          </p:nvPr>
        </p:nvSpPr>
        <p:spPr>
          <a:xfrm>
            <a:off x="7213600" y="3886200"/>
            <a:ext cx="4470400" cy="1435100"/>
          </a:xfrm>
        </p:spPr>
        <p:txBody>
          <a:bodyPr anchor="t"/>
          <a:lstStyle>
            <a:lvl1pPr marL="0" indent="0" algn="r">
              <a:buNone/>
              <a:defRPr sz="2000">
                <a:solidFill>
                  <a:schemeClr val="tx1">
                    <a:tint val="75000"/>
                  </a:schemeClr>
                </a:solidFill>
                <a:latin typeface="+mj-lt"/>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Picture Placeholder 8"/>
          <p:cNvSpPr>
            <a:spLocks noGrp="1"/>
          </p:cNvSpPr>
          <p:nvPr>
            <p:ph type="pic" sz="quarter" idx="10" hasCustomPrompt="1"/>
          </p:nvPr>
        </p:nvSpPr>
        <p:spPr>
          <a:xfrm>
            <a:off x="304800" y="0"/>
            <a:ext cx="6197600" cy="6858000"/>
          </a:xfrm>
        </p:spPr>
        <p:txBody>
          <a:bodyPr/>
          <a:lstStyle>
            <a:lvl1pPr marL="457200" indent="-457200">
              <a:spcBef>
                <a:spcPts val="600"/>
              </a:spcBef>
              <a:defRPr baseline="0"/>
            </a:lvl1pPr>
          </a:lstStyle>
          <a:p>
            <a:r>
              <a:rPr lang="en-US"/>
              <a:t>Use Stock/High Res Photography</a:t>
            </a:r>
          </a:p>
          <a:p>
            <a:r>
              <a:rPr lang="en-US"/>
              <a:t>Click Icon to Add Photo</a:t>
            </a:r>
          </a:p>
        </p:txBody>
      </p:sp>
      <p:cxnSp>
        <p:nvCxnSpPr>
          <p:cNvPr id="10" name="Straight Connector 9"/>
          <p:cNvCxnSpPr/>
          <p:nvPr userDrawn="1"/>
        </p:nvCxnSpPr>
        <p:spPr>
          <a:xfrm>
            <a:off x="304799" y="0"/>
            <a:ext cx="0" cy="6858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rot="16200000">
            <a:off x="1524002" y="3276598"/>
            <a:ext cx="6858000" cy="3048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2" name="Straight Connector 11"/>
          <p:cNvCxnSpPr/>
          <p:nvPr userDrawn="1"/>
        </p:nvCxnSpPr>
        <p:spPr>
          <a:xfrm>
            <a:off x="6502400" y="-1"/>
            <a:ext cx="0" cy="6858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304799" y="-1"/>
            <a:ext cx="0" cy="6858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718627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777224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586099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768595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24000" y="4800600"/>
            <a:ext cx="8737600" cy="566738"/>
          </a:xfrm>
        </p:spPr>
        <p:txBody>
          <a:bodyPr anchor="b">
            <a:noAutofit/>
          </a:bodyPr>
          <a:lstStyle>
            <a:lvl1pPr algn="l">
              <a:defRPr sz="3600" b="0"/>
            </a:lvl1pPr>
          </a:lstStyle>
          <a:p>
            <a:r>
              <a:rPr lang="en-US"/>
              <a:t>Click to edit Master title style</a:t>
            </a:r>
          </a:p>
        </p:txBody>
      </p:sp>
      <p:sp>
        <p:nvSpPr>
          <p:cNvPr id="3" name="Picture Placeholder 2"/>
          <p:cNvSpPr>
            <a:spLocks noGrp="1"/>
          </p:cNvSpPr>
          <p:nvPr>
            <p:ph type="pic" idx="1"/>
          </p:nvPr>
        </p:nvSpPr>
        <p:spPr>
          <a:xfrm>
            <a:off x="1524000" y="612775"/>
            <a:ext cx="8737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524000" y="5367338"/>
            <a:ext cx="8737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7777710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7A91DA94-E544-AA24-B08C-434607E1EC5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273B39BF-2D5E-C04F-9421-F69229CBD5A5}"/>
              </a:ext>
            </a:extLst>
          </p:cNvPr>
          <p:cNvSpPr txBox="1"/>
          <p:nvPr userDrawn="1"/>
        </p:nvSpPr>
        <p:spPr>
          <a:xfrm>
            <a:off x="257343" y="6404429"/>
            <a:ext cx="682459" cy="230832"/>
          </a:xfrm>
          <a:prstGeom prst="rect">
            <a:avLst/>
          </a:prstGeom>
          <a:noFill/>
        </p:spPr>
        <p:txBody>
          <a:bodyPr wrap="square" rtlCol="0">
            <a:spAutoFit/>
          </a:bodyPr>
          <a:lstStyle/>
          <a:p>
            <a:fld id="{742370DB-877C-8C4E-9E97-FE3C71B6430B}" type="slidenum">
              <a:rPr lang="en-US" sz="900" smtClean="0">
                <a:solidFill>
                  <a:srgbClr val="BED7E9"/>
                </a:solidFill>
                <a:latin typeface="Montserrat" pitchFamily="2" charset="77"/>
              </a:rPr>
              <a:t>‹#›</a:t>
            </a:fld>
            <a:endParaRPr lang="en-US" sz="1350">
              <a:solidFill>
                <a:srgbClr val="BED7E9"/>
              </a:solidFill>
              <a:latin typeface="Montserrat" pitchFamily="2" charset="77"/>
            </a:endParaRPr>
          </a:p>
        </p:txBody>
      </p:sp>
    </p:spTree>
    <p:extLst>
      <p:ext uri="{BB962C8B-B14F-4D97-AF65-F5344CB8AC3E}">
        <p14:creationId xmlns:p14="http://schemas.microsoft.com/office/powerpoint/2010/main" val="237406215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29834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alpha val="8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p:nvPr userDrawn="1"/>
        </p:nvSpPr>
        <p:spPr>
          <a:xfrm rot="16200000">
            <a:off x="-3276599" y="3276598"/>
            <a:ext cx="6858000" cy="304804"/>
          </a:xfrm>
          <a:prstGeom prst="rect">
            <a:avLst/>
          </a:prstGeom>
          <a:gradFill flip="none" rotWithShape="1">
            <a:gsLst>
              <a:gs pos="0">
                <a:schemeClr val="accent1">
                  <a:lumMod val="75000"/>
                </a:schemeClr>
              </a:gs>
              <a:gs pos="100000">
                <a:schemeClr val="accent1"/>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050" name="Picture 2"/>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9409431" y="6335397"/>
            <a:ext cx="2184399" cy="351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5966910"/>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2" r:id="rId4"/>
    <p:sldLayoutId id="2147483653" r:id="rId5"/>
    <p:sldLayoutId id="2147483657" r:id="rId6"/>
    <p:sldLayoutId id="2147483666" r:id="rId7"/>
    <p:sldLayoutId id="2147483669" r:id="rId8"/>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hf sldNum="0" hdr="0" ftr="0" dt="0"/>
  <p:txStyles>
    <p:titleStyle>
      <a:lvl1pPr algn="l" defTabSz="914400" rtl="0" eaLnBrk="1" latinLnBrk="0" hangingPunct="1">
        <a:spcBef>
          <a:spcPct val="0"/>
        </a:spcBef>
        <a:buNone/>
        <a:defRPr sz="3600" b="0" kern="1200">
          <a:solidFill>
            <a:schemeClr val="accent2"/>
          </a:solidFill>
          <a:latin typeface="+mj-lt"/>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png"/><Relationship Id="rId7"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2.jpeg"/><Relationship Id="rId11" Type="http://schemas.openxmlformats.org/officeDocument/2006/relationships/image" Target="../media/image17.png"/><Relationship Id="rId5" Type="http://schemas.openxmlformats.org/officeDocument/2006/relationships/image" Target="../media/image11.jpeg"/><Relationship Id="rId10" Type="http://schemas.openxmlformats.org/officeDocument/2006/relationships/image" Target="../media/image16.png"/><Relationship Id="rId4" Type="http://schemas.openxmlformats.org/officeDocument/2006/relationships/image" Target="../media/image10.jpeg"/><Relationship Id="rId9"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BC766C7-3BDD-79AB-6DD0-0742EA585AA3}"/>
              </a:ext>
            </a:extLst>
          </p:cNvPr>
          <p:cNvPicPr>
            <a:picLocks noChangeAspect="1"/>
          </p:cNvPicPr>
          <p:nvPr/>
        </p:nvPicPr>
        <p:blipFill>
          <a:blip r:embed="rId3"/>
          <a:stretch>
            <a:fillRect/>
          </a:stretch>
        </p:blipFill>
        <p:spPr>
          <a:xfrm>
            <a:off x="306208" y="0"/>
            <a:ext cx="11885792" cy="6857999"/>
          </a:xfrm>
          <a:prstGeom prst="rect">
            <a:avLst/>
          </a:prstGeom>
          <a:noFill/>
        </p:spPr>
      </p:pic>
    </p:spTree>
    <p:extLst>
      <p:ext uri="{BB962C8B-B14F-4D97-AF65-F5344CB8AC3E}">
        <p14:creationId xmlns:p14="http://schemas.microsoft.com/office/powerpoint/2010/main" val="36400371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6FDCCAA6-26FA-7969-3E34-88A77C800CB7}"/>
              </a:ext>
            </a:extLst>
          </p:cNvPr>
          <p:cNvSpPr>
            <a:spLocks noGrp="1"/>
          </p:cNvSpPr>
          <p:nvPr>
            <p:ph type="title"/>
          </p:nvPr>
        </p:nvSpPr>
        <p:spPr>
          <a:xfrm>
            <a:off x="609600" y="274638"/>
            <a:ext cx="10972800" cy="1143000"/>
          </a:xfrm>
        </p:spPr>
        <p:txBody>
          <a:bodyPr/>
          <a:lstStyle/>
          <a:p>
            <a:endParaRPr lang="en-US"/>
          </a:p>
        </p:txBody>
      </p:sp>
      <p:sp>
        <p:nvSpPr>
          <p:cNvPr id="13" name="Content Placeholder 2">
            <a:extLst>
              <a:ext uri="{FF2B5EF4-FFF2-40B4-BE49-F238E27FC236}">
                <a16:creationId xmlns:a16="http://schemas.microsoft.com/office/drawing/2014/main" id="{AA3D85D3-7E5C-3BC3-EAFC-312B57FEED59}"/>
              </a:ext>
            </a:extLst>
          </p:cNvPr>
          <p:cNvSpPr>
            <a:spLocks noGrp="1"/>
          </p:cNvSpPr>
          <p:nvPr>
            <p:ph sz="half" idx="1"/>
          </p:nvPr>
        </p:nvSpPr>
        <p:spPr>
          <a:xfrm>
            <a:off x="901148" y="1934818"/>
            <a:ext cx="5384800" cy="4270860"/>
          </a:xfrm>
        </p:spPr>
        <p:txBody>
          <a:bodyPr>
            <a:normAutofit/>
          </a:bodyPr>
          <a:lstStyle/>
          <a:p>
            <a:pPr marL="0" indent="0" algn="ctr">
              <a:buNone/>
            </a:pPr>
            <a:r>
              <a:rPr lang="en-US" sz="6000" b="1" dirty="0">
                <a:solidFill>
                  <a:schemeClr val="accent2"/>
                </a:solidFill>
                <a:latin typeface="Montserrat" pitchFamily="2" charset="77"/>
              </a:rPr>
              <a:t>Take</a:t>
            </a:r>
          </a:p>
          <a:p>
            <a:pPr marL="0" indent="0" algn="ctr">
              <a:buNone/>
            </a:pPr>
            <a:r>
              <a:rPr lang="en-US" sz="6000" b="1" dirty="0">
                <a:solidFill>
                  <a:schemeClr val="accent2"/>
                </a:solidFill>
                <a:latin typeface="Montserrat" pitchFamily="2" charset="77"/>
              </a:rPr>
              <a:t>Our</a:t>
            </a:r>
          </a:p>
          <a:p>
            <a:pPr marL="0" indent="0" algn="ctr">
              <a:buNone/>
            </a:pPr>
            <a:r>
              <a:rPr lang="en-US" sz="6000" b="1" dirty="0">
                <a:solidFill>
                  <a:schemeClr val="accent2"/>
                </a:solidFill>
                <a:latin typeface="Montserrat" pitchFamily="2" charset="77"/>
              </a:rPr>
              <a:t>Money!</a:t>
            </a:r>
          </a:p>
        </p:txBody>
      </p:sp>
      <p:pic>
        <p:nvPicPr>
          <p:cNvPr id="6" name="Content Placeholder 5" descr="A screenshot of a graph&#10;&#10;Description automatically generated">
            <a:extLst>
              <a:ext uri="{FF2B5EF4-FFF2-40B4-BE49-F238E27FC236}">
                <a16:creationId xmlns:a16="http://schemas.microsoft.com/office/drawing/2014/main" id="{5C123732-897B-178D-26D3-704486F105B9}"/>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824869" y="274638"/>
            <a:ext cx="4935252" cy="6430299"/>
          </a:xfrm>
          <a:noFill/>
        </p:spPr>
      </p:pic>
    </p:spTree>
    <p:extLst>
      <p:ext uri="{BB962C8B-B14F-4D97-AF65-F5344CB8AC3E}">
        <p14:creationId xmlns:p14="http://schemas.microsoft.com/office/powerpoint/2010/main" val="155498668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oup of men in suits&#10;&#10;Description automatically generated">
            <a:extLst>
              <a:ext uri="{FF2B5EF4-FFF2-40B4-BE49-F238E27FC236}">
                <a16:creationId xmlns:a16="http://schemas.microsoft.com/office/drawing/2014/main" id="{9C429529-FE02-01B4-449D-2304F950417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06212" y="68263"/>
            <a:ext cx="11867445" cy="6789737"/>
          </a:xfrm>
          <a:noFill/>
        </p:spPr>
      </p:pic>
    </p:spTree>
    <p:extLst>
      <p:ext uri="{BB962C8B-B14F-4D97-AF65-F5344CB8AC3E}">
        <p14:creationId xmlns:p14="http://schemas.microsoft.com/office/powerpoint/2010/main" val="161912331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oup of people posing for a photo&#10;&#10;Description automatically generated">
            <a:extLst>
              <a:ext uri="{FF2B5EF4-FFF2-40B4-BE49-F238E27FC236}">
                <a16:creationId xmlns:a16="http://schemas.microsoft.com/office/drawing/2014/main" id="{F0196268-1CEA-BB41-FDF6-0919C899D6D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6208" y="68262"/>
            <a:ext cx="11842050" cy="6789737"/>
          </a:xfrm>
          <a:noFill/>
        </p:spPr>
      </p:pic>
    </p:spTree>
    <p:extLst>
      <p:ext uri="{BB962C8B-B14F-4D97-AF65-F5344CB8AC3E}">
        <p14:creationId xmlns:p14="http://schemas.microsoft.com/office/powerpoint/2010/main" val="7935348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55A81-E782-893F-B266-17D64AB4C225}"/>
              </a:ext>
            </a:extLst>
          </p:cNvPr>
          <p:cNvSpPr>
            <a:spLocks noGrp="1"/>
          </p:cNvSpPr>
          <p:nvPr>
            <p:ph type="title"/>
          </p:nvPr>
        </p:nvSpPr>
        <p:spPr/>
        <p:txBody>
          <a:bodyPr>
            <a:normAutofit/>
          </a:bodyPr>
          <a:lstStyle/>
          <a:p>
            <a:pPr algn="ctr"/>
            <a:r>
              <a:rPr lang="en-US" sz="4800" b="1" dirty="0">
                <a:latin typeface="Montserrat" pitchFamily="2" charset="77"/>
              </a:rPr>
              <a:t>Free Monthly Webinars</a:t>
            </a:r>
          </a:p>
        </p:txBody>
      </p:sp>
      <p:pic>
        <p:nvPicPr>
          <p:cNvPr id="9" name="Picture 8" descr="A white background with red text&#10;&#10;Description automatically generated">
            <a:extLst>
              <a:ext uri="{FF2B5EF4-FFF2-40B4-BE49-F238E27FC236}">
                <a16:creationId xmlns:a16="http://schemas.microsoft.com/office/drawing/2014/main" id="{0E367CF3-5228-1224-8990-8E8A3EDE12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7399" y="1831561"/>
            <a:ext cx="3478929" cy="1786282"/>
          </a:xfrm>
          <a:prstGeom prst="rect">
            <a:avLst/>
          </a:prstGeom>
        </p:spPr>
      </p:pic>
      <p:pic>
        <p:nvPicPr>
          <p:cNvPr id="11" name="Picture 10" descr="A close-up of a sign&#10;&#10;Description automatically generated">
            <a:extLst>
              <a:ext uri="{FF2B5EF4-FFF2-40B4-BE49-F238E27FC236}">
                <a16:creationId xmlns:a16="http://schemas.microsoft.com/office/drawing/2014/main" id="{B3996932-B958-4B24-8E19-A511FEE0DD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19564" y="1831561"/>
            <a:ext cx="4854717" cy="1597439"/>
          </a:xfrm>
          <a:prstGeom prst="rect">
            <a:avLst/>
          </a:prstGeom>
        </p:spPr>
      </p:pic>
      <p:pic>
        <p:nvPicPr>
          <p:cNvPr id="13" name="Picture 12" descr="A close-up of a sign&#10;&#10;Description automatically generated">
            <a:extLst>
              <a:ext uri="{FF2B5EF4-FFF2-40B4-BE49-F238E27FC236}">
                <a16:creationId xmlns:a16="http://schemas.microsoft.com/office/drawing/2014/main" id="{ABCFF5E0-041A-9515-FBEF-81E2686DD1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9605" y="4323563"/>
            <a:ext cx="5094633" cy="1266832"/>
          </a:xfrm>
          <a:prstGeom prst="rect">
            <a:avLst/>
          </a:prstGeom>
        </p:spPr>
      </p:pic>
      <p:pic>
        <p:nvPicPr>
          <p:cNvPr id="6" name="Content Placeholder 5" descr="A close up of a sign&#10;&#10;Description automatically generated">
            <a:extLst>
              <a:ext uri="{FF2B5EF4-FFF2-40B4-BE49-F238E27FC236}">
                <a16:creationId xmlns:a16="http://schemas.microsoft.com/office/drawing/2014/main" id="{E98D411B-1B75-F6E6-37ED-9D69D3295373}"/>
              </a:ext>
            </a:extLst>
          </p:cNvPr>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814164" y="4323563"/>
            <a:ext cx="5105400" cy="1371600"/>
          </a:xfrm>
        </p:spPr>
      </p:pic>
    </p:spTree>
    <p:extLst>
      <p:ext uri="{BB962C8B-B14F-4D97-AF65-F5344CB8AC3E}">
        <p14:creationId xmlns:p14="http://schemas.microsoft.com/office/powerpoint/2010/main" val="24744490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Freeform 1">
            <a:extLst>
              <a:ext uri="{FF2B5EF4-FFF2-40B4-BE49-F238E27FC236}">
                <a16:creationId xmlns:a16="http://schemas.microsoft.com/office/drawing/2014/main" id="{56EC27C7-4209-9347-B042-F55180989AF1}"/>
              </a:ext>
            </a:extLst>
          </p:cNvPr>
          <p:cNvSpPr>
            <a:spLocks noChangeArrowheads="1"/>
          </p:cNvSpPr>
          <p:nvPr/>
        </p:nvSpPr>
        <p:spPr bwMode="auto">
          <a:xfrm>
            <a:off x="1195016" y="2995835"/>
            <a:ext cx="1985822" cy="983177"/>
          </a:xfrm>
          <a:custGeom>
            <a:avLst/>
            <a:gdLst>
              <a:gd name="T0" fmla="*/ 4499 w 4500"/>
              <a:gd name="T1" fmla="*/ 0 h 2228"/>
              <a:gd name="T2" fmla="*/ 4499 w 4500"/>
              <a:gd name="T3" fmla="*/ 0 h 2228"/>
              <a:gd name="T4" fmla="*/ 1314 w 4500"/>
              <a:gd name="T5" fmla="*/ 2227 h 2228"/>
              <a:gd name="T6" fmla="*/ 1314 w 4500"/>
              <a:gd name="T7" fmla="*/ 2227 h 2228"/>
              <a:gd name="T8" fmla="*/ 0 w 4500"/>
              <a:gd name="T9" fmla="*/ 1364 h 2228"/>
              <a:gd name="T10" fmla="*/ 0 w 4500"/>
              <a:gd name="T11" fmla="*/ 1364 h 2228"/>
              <a:gd name="T12" fmla="*/ 4499 w 4500"/>
              <a:gd name="T13" fmla="*/ 0 h 2228"/>
            </a:gdLst>
            <a:ahLst/>
            <a:cxnLst>
              <a:cxn ang="0">
                <a:pos x="T0" y="T1"/>
              </a:cxn>
              <a:cxn ang="0">
                <a:pos x="T2" y="T3"/>
              </a:cxn>
              <a:cxn ang="0">
                <a:pos x="T4" y="T5"/>
              </a:cxn>
              <a:cxn ang="0">
                <a:pos x="T6" y="T7"/>
              </a:cxn>
              <a:cxn ang="0">
                <a:pos x="T8" y="T9"/>
              </a:cxn>
              <a:cxn ang="0">
                <a:pos x="T10" y="T11"/>
              </a:cxn>
              <a:cxn ang="0">
                <a:pos x="T12" y="T13"/>
              </a:cxn>
            </a:cxnLst>
            <a:rect l="0" t="0" r="r" b="b"/>
            <a:pathLst>
              <a:path w="4500" h="2228">
                <a:moveTo>
                  <a:pt x="4499" y="0"/>
                </a:moveTo>
                <a:lnTo>
                  <a:pt x="4499" y="0"/>
                </a:lnTo>
                <a:cubicBezTo>
                  <a:pt x="3580" y="425"/>
                  <a:pt x="2013" y="1253"/>
                  <a:pt x="1314" y="2227"/>
                </a:cubicBezTo>
                <a:lnTo>
                  <a:pt x="1314" y="2227"/>
                </a:lnTo>
                <a:cubicBezTo>
                  <a:pt x="489" y="1988"/>
                  <a:pt x="0" y="1689"/>
                  <a:pt x="0" y="1364"/>
                </a:cubicBezTo>
                <a:lnTo>
                  <a:pt x="0" y="1364"/>
                </a:lnTo>
                <a:cubicBezTo>
                  <a:pt x="0" y="727"/>
                  <a:pt x="1888" y="188"/>
                  <a:pt x="4499" y="0"/>
                </a:cubicBezTo>
              </a:path>
            </a:pathLst>
          </a:custGeom>
          <a:solidFill>
            <a:schemeClr val="accent2">
              <a:lumMod val="75000"/>
            </a:schemeClr>
          </a:solidFill>
          <a:ln>
            <a:noFill/>
          </a:ln>
          <a:effectLst/>
        </p:spPr>
        <p:txBody>
          <a:bodyPr wrap="none" anchor="ctr"/>
          <a:lstStyle/>
          <a:p>
            <a:endParaRPr lang="en-US" sz="3266" dirty="0">
              <a:latin typeface="Lato Light" panose="020F0502020204030203" pitchFamily="34" charset="0"/>
            </a:endParaRPr>
          </a:p>
        </p:txBody>
      </p:sp>
      <p:sp>
        <p:nvSpPr>
          <p:cNvPr id="3074" name="Freeform 2">
            <a:extLst>
              <a:ext uri="{FF2B5EF4-FFF2-40B4-BE49-F238E27FC236}">
                <a16:creationId xmlns:a16="http://schemas.microsoft.com/office/drawing/2014/main" id="{D4B997D5-55EA-B547-9D5A-82CD7D782306}"/>
              </a:ext>
            </a:extLst>
          </p:cNvPr>
          <p:cNvSpPr>
            <a:spLocks noChangeArrowheads="1"/>
          </p:cNvSpPr>
          <p:nvPr/>
        </p:nvSpPr>
        <p:spPr bwMode="auto">
          <a:xfrm>
            <a:off x="1195016" y="4298299"/>
            <a:ext cx="1985822" cy="983178"/>
          </a:xfrm>
          <a:custGeom>
            <a:avLst/>
            <a:gdLst>
              <a:gd name="T0" fmla="*/ 4499 w 4500"/>
              <a:gd name="T1" fmla="*/ 0 h 2227"/>
              <a:gd name="T2" fmla="*/ 4499 w 4500"/>
              <a:gd name="T3" fmla="*/ 0 h 2227"/>
              <a:gd name="T4" fmla="*/ 1314 w 4500"/>
              <a:gd name="T5" fmla="*/ 2226 h 2227"/>
              <a:gd name="T6" fmla="*/ 1314 w 4500"/>
              <a:gd name="T7" fmla="*/ 2226 h 2227"/>
              <a:gd name="T8" fmla="*/ 0 w 4500"/>
              <a:gd name="T9" fmla="*/ 1364 h 2227"/>
              <a:gd name="T10" fmla="*/ 0 w 4500"/>
              <a:gd name="T11" fmla="*/ 1364 h 2227"/>
              <a:gd name="T12" fmla="*/ 4499 w 4500"/>
              <a:gd name="T13" fmla="*/ 0 h 2227"/>
            </a:gdLst>
            <a:ahLst/>
            <a:cxnLst>
              <a:cxn ang="0">
                <a:pos x="T0" y="T1"/>
              </a:cxn>
              <a:cxn ang="0">
                <a:pos x="T2" y="T3"/>
              </a:cxn>
              <a:cxn ang="0">
                <a:pos x="T4" y="T5"/>
              </a:cxn>
              <a:cxn ang="0">
                <a:pos x="T6" y="T7"/>
              </a:cxn>
              <a:cxn ang="0">
                <a:pos x="T8" y="T9"/>
              </a:cxn>
              <a:cxn ang="0">
                <a:pos x="T10" y="T11"/>
              </a:cxn>
              <a:cxn ang="0">
                <a:pos x="T12" y="T13"/>
              </a:cxn>
            </a:cxnLst>
            <a:rect l="0" t="0" r="r" b="b"/>
            <a:pathLst>
              <a:path w="4500" h="2227">
                <a:moveTo>
                  <a:pt x="4499" y="0"/>
                </a:moveTo>
                <a:lnTo>
                  <a:pt x="4499" y="0"/>
                </a:lnTo>
                <a:cubicBezTo>
                  <a:pt x="3580" y="425"/>
                  <a:pt x="2013" y="1253"/>
                  <a:pt x="1314" y="2226"/>
                </a:cubicBezTo>
                <a:lnTo>
                  <a:pt x="1314" y="2226"/>
                </a:lnTo>
                <a:cubicBezTo>
                  <a:pt x="489" y="1987"/>
                  <a:pt x="0" y="1688"/>
                  <a:pt x="0" y="1364"/>
                </a:cubicBezTo>
                <a:lnTo>
                  <a:pt x="0" y="1364"/>
                </a:lnTo>
                <a:cubicBezTo>
                  <a:pt x="0" y="727"/>
                  <a:pt x="1888" y="187"/>
                  <a:pt x="4499" y="0"/>
                </a:cubicBezTo>
              </a:path>
            </a:pathLst>
          </a:custGeom>
          <a:solidFill>
            <a:schemeClr val="accent3">
              <a:lumMod val="75000"/>
            </a:schemeClr>
          </a:solidFill>
          <a:ln>
            <a:noFill/>
          </a:ln>
          <a:effectLst/>
        </p:spPr>
        <p:txBody>
          <a:bodyPr wrap="none" anchor="ctr"/>
          <a:lstStyle/>
          <a:p>
            <a:endParaRPr lang="en-US" sz="3266" dirty="0">
              <a:latin typeface="Lato Light" panose="020F0502020204030203" pitchFamily="34" charset="0"/>
            </a:endParaRPr>
          </a:p>
        </p:txBody>
      </p:sp>
      <p:sp>
        <p:nvSpPr>
          <p:cNvPr id="3075" name="Freeform 3">
            <a:extLst>
              <a:ext uri="{FF2B5EF4-FFF2-40B4-BE49-F238E27FC236}">
                <a16:creationId xmlns:a16="http://schemas.microsoft.com/office/drawing/2014/main" id="{495A303F-0BCD-1B49-A933-840DB585DDC6}"/>
              </a:ext>
            </a:extLst>
          </p:cNvPr>
          <p:cNvSpPr>
            <a:spLocks noChangeArrowheads="1"/>
          </p:cNvSpPr>
          <p:nvPr/>
        </p:nvSpPr>
        <p:spPr bwMode="auto">
          <a:xfrm>
            <a:off x="1195016" y="2296902"/>
            <a:ext cx="4598542" cy="1399811"/>
          </a:xfrm>
          <a:custGeom>
            <a:avLst/>
            <a:gdLst>
              <a:gd name="T0" fmla="*/ 10416 w 10417"/>
              <a:gd name="T1" fmla="*/ 1153 h 3171"/>
              <a:gd name="T2" fmla="*/ 10416 w 10417"/>
              <a:gd name="T3" fmla="*/ 2889 h 3171"/>
              <a:gd name="T4" fmla="*/ 10416 w 10417"/>
              <a:gd name="T5" fmla="*/ 2889 h 3171"/>
              <a:gd name="T6" fmla="*/ 6529 w 10417"/>
              <a:gd name="T7" fmla="*/ 3170 h 3171"/>
              <a:gd name="T8" fmla="*/ 6529 w 10417"/>
              <a:gd name="T9" fmla="*/ 3170 h 3171"/>
              <a:gd name="T10" fmla="*/ 0 w 10417"/>
              <a:gd name="T11" fmla="*/ 1736 h 3171"/>
              <a:gd name="T12" fmla="*/ 0 w 10417"/>
              <a:gd name="T13" fmla="*/ 0 h 3171"/>
              <a:gd name="T14" fmla="*/ 0 w 10417"/>
              <a:gd name="T15" fmla="*/ 0 h 3171"/>
              <a:gd name="T16" fmla="*/ 1334 w 10417"/>
              <a:gd name="T17" fmla="*/ 869 h 3171"/>
              <a:gd name="T18" fmla="*/ 1334 w 10417"/>
              <a:gd name="T19" fmla="*/ 869 h 3171"/>
              <a:gd name="T20" fmla="*/ 6529 w 10417"/>
              <a:gd name="T21" fmla="*/ 1435 h 3171"/>
              <a:gd name="T22" fmla="*/ 6529 w 10417"/>
              <a:gd name="T23" fmla="*/ 1435 h 3171"/>
              <a:gd name="T24" fmla="*/ 10416 w 10417"/>
              <a:gd name="T25" fmla="*/ 1153 h 3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7" h="3171">
                <a:moveTo>
                  <a:pt x="10416" y="1153"/>
                </a:moveTo>
                <a:lnTo>
                  <a:pt x="10416" y="2889"/>
                </a:lnTo>
                <a:lnTo>
                  <a:pt x="10416" y="2889"/>
                </a:lnTo>
                <a:cubicBezTo>
                  <a:pt x="9330" y="3065"/>
                  <a:pt x="7985" y="3170"/>
                  <a:pt x="6529" y="3170"/>
                </a:cubicBezTo>
                <a:lnTo>
                  <a:pt x="6529" y="3170"/>
                </a:lnTo>
                <a:cubicBezTo>
                  <a:pt x="2924" y="3170"/>
                  <a:pt x="0" y="2528"/>
                  <a:pt x="0" y="1736"/>
                </a:cubicBezTo>
                <a:lnTo>
                  <a:pt x="0" y="0"/>
                </a:lnTo>
                <a:lnTo>
                  <a:pt x="0" y="0"/>
                </a:lnTo>
                <a:cubicBezTo>
                  <a:pt x="0" y="327"/>
                  <a:pt x="497" y="628"/>
                  <a:pt x="1334" y="869"/>
                </a:cubicBezTo>
                <a:lnTo>
                  <a:pt x="1334" y="869"/>
                </a:lnTo>
                <a:cubicBezTo>
                  <a:pt x="2526" y="1213"/>
                  <a:pt x="4409" y="1435"/>
                  <a:pt x="6529" y="1435"/>
                </a:cubicBezTo>
                <a:lnTo>
                  <a:pt x="6529" y="1435"/>
                </a:lnTo>
                <a:cubicBezTo>
                  <a:pt x="7986" y="1435"/>
                  <a:pt x="9330" y="1330"/>
                  <a:pt x="10416" y="1153"/>
                </a:cubicBezTo>
              </a:path>
            </a:pathLst>
          </a:custGeom>
          <a:solidFill>
            <a:schemeClr val="accent1"/>
          </a:solidFill>
          <a:ln>
            <a:noFill/>
          </a:ln>
          <a:effectLst/>
        </p:spPr>
        <p:txBody>
          <a:bodyPr wrap="none" anchor="ctr"/>
          <a:lstStyle/>
          <a:p>
            <a:endParaRPr lang="en-US" sz="3266" dirty="0">
              <a:latin typeface="Lato Light" panose="020F0502020204030203" pitchFamily="34" charset="0"/>
            </a:endParaRPr>
          </a:p>
        </p:txBody>
      </p:sp>
      <p:sp>
        <p:nvSpPr>
          <p:cNvPr id="3076" name="Freeform 4">
            <a:extLst>
              <a:ext uri="{FF2B5EF4-FFF2-40B4-BE49-F238E27FC236}">
                <a16:creationId xmlns:a16="http://schemas.microsoft.com/office/drawing/2014/main" id="{E299F313-A972-D846-B09E-7EB8E19F862C}"/>
              </a:ext>
            </a:extLst>
          </p:cNvPr>
          <p:cNvSpPr>
            <a:spLocks noChangeArrowheads="1"/>
          </p:cNvSpPr>
          <p:nvPr/>
        </p:nvSpPr>
        <p:spPr bwMode="auto">
          <a:xfrm>
            <a:off x="1195016" y="1695316"/>
            <a:ext cx="1985822" cy="983177"/>
          </a:xfrm>
          <a:custGeom>
            <a:avLst/>
            <a:gdLst>
              <a:gd name="T0" fmla="*/ 4499 w 4500"/>
              <a:gd name="T1" fmla="*/ 0 h 2227"/>
              <a:gd name="T2" fmla="*/ 4499 w 4500"/>
              <a:gd name="T3" fmla="*/ 0 h 2227"/>
              <a:gd name="T4" fmla="*/ 1314 w 4500"/>
              <a:gd name="T5" fmla="*/ 2226 h 2227"/>
              <a:gd name="T6" fmla="*/ 1314 w 4500"/>
              <a:gd name="T7" fmla="*/ 2226 h 2227"/>
              <a:gd name="T8" fmla="*/ 0 w 4500"/>
              <a:gd name="T9" fmla="*/ 1363 h 2227"/>
              <a:gd name="T10" fmla="*/ 0 w 4500"/>
              <a:gd name="T11" fmla="*/ 1363 h 2227"/>
              <a:gd name="T12" fmla="*/ 4499 w 4500"/>
              <a:gd name="T13" fmla="*/ 0 h 2227"/>
            </a:gdLst>
            <a:ahLst/>
            <a:cxnLst>
              <a:cxn ang="0">
                <a:pos x="T0" y="T1"/>
              </a:cxn>
              <a:cxn ang="0">
                <a:pos x="T2" y="T3"/>
              </a:cxn>
              <a:cxn ang="0">
                <a:pos x="T4" y="T5"/>
              </a:cxn>
              <a:cxn ang="0">
                <a:pos x="T6" y="T7"/>
              </a:cxn>
              <a:cxn ang="0">
                <a:pos x="T8" y="T9"/>
              </a:cxn>
              <a:cxn ang="0">
                <a:pos x="T10" y="T11"/>
              </a:cxn>
              <a:cxn ang="0">
                <a:pos x="T12" y="T13"/>
              </a:cxn>
            </a:cxnLst>
            <a:rect l="0" t="0" r="r" b="b"/>
            <a:pathLst>
              <a:path w="4500" h="2227">
                <a:moveTo>
                  <a:pt x="4499" y="0"/>
                </a:moveTo>
                <a:lnTo>
                  <a:pt x="4499" y="0"/>
                </a:lnTo>
                <a:cubicBezTo>
                  <a:pt x="3580" y="425"/>
                  <a:pt x="2013" y="1252"/>
                  <a:pt x="1314" y="2226"/>
                </a:cubicBezTo>
                <a:lnTo>
                  <a:pt x="1314" y="2226"/>
                </a:lnTo>
                <a:cubicBezTo>
                  <a:pt x="489" y="1987"/>
                  <a:pt x="0" y="1688"/>
                  <a:pt x="0" y="1363"/>
                </a:cubicBezTo>
                <a:lnTo>
                  <a:pt x="0" y="1363"/>
                </a:lnTo>
                <a:cubicBezTo>
                  <a:pt x="0" y="727"/>
                  <a:pt x="1888" y="186"/>
                  <a:pt x="4499" y="0"/>
                </a:cubicBezTo>
              </a:path>
            </a:pathLst>
          </a:custGeom>
          <a:solidFill>
            <a:schemeClr val="accent1">
              <a:lumMod val="75000"/>
            </a:schemeClr>
          </a:solidFill>
          <a:ln>
            <a:noFill/>
          </a:ln>
          <a:effectLst/>
        </p:spPr>
        <p:txBody>
          <a:bodyPr wrap="none" anchor="ctr"/>
          <a:lstStyle/>
          <a:p>
            <a:endParaRPr lang="en-US" sz="3266" dirty="0">
              <a:latin typeface="Lato Light" panose="020F0502020204030203" pitchFamily="34" charset="0"/>
            </a:endParaRPr>
          </a:p>
        </p:txBody>
      </p:sp>
      <p:sp>
        <p:nvSpPr>
          <p:cNvPr id="3077" name="Freeform 5">
            <a:extLst>
              <a:ext uri="{FF2B5EF4-FFF2-40B4-BE49-F238E27FC236}">
                <a16:creationId xmlns:a16="http://schemas.microsoft.com/office/drawing/2014/main" id="{9CA7FDCC-DAEB-4545-996A-FE634DAF88D6}"/>
              </a:ext>
            </a:extLst>
          </p:cNvPr>
          <p:cNvSpPr>
            <a:spLocks noChangeArrowheads="1"/>
          </p:cNvSpPr>
          <p:nvPr/>
        </p:nvSpPr>
        <p:spPr bwMode="auto">
          <a:xfrm>
            <a:off x="1195016" y="3597421"/>
            <a:ext cx="4598542" cy="1399811"/>
          </a:xfrm>
          <a:custGeom>
            <a:avLst/>
            <a:gdLst>
              <a:gd name="T0" fmla="*/ 10416 w 10417"/>
              <a:gd name="T1" fmla="*/ 1151 h 3171"/>
              <a:gd name="T2" fmla="*/ 10416 w 10417"/>
              <a:gd name="T3" fmla="*/ 2888 h 3171"/>
              <a:gd name="T4" fmla="*/ 10416 w 10417"/>
              <a:gd name="T5" fmla="*/ 2888 h 3171"/>
              <a:gd name="T6" fmla="*/ 6529 w 10417"/>
              <a:gd name="T7" fmla="*/ 3170 h 3171"/>
              <a:gd name="T8" fmla="*/ 6529 w 10417"/>
              <a:gd name="T9" fmla="*/ 3170 h 3171"/>
              <a:gd name="T10" fmla="*/ 0 w 10417"/>
              <a:gd name="T11" fmla="*/ 1735 h 3171"/>
              <a:gd name="T12" fmla="*/ 0 w 10417"/>
              <a:gd name="T13" fmla="*/ 0 h 3171"/>
              <a:gd name="T14" fmla="*/ 0 w 10417"/>
              <a:gd name="T15" fmla="*/ 0 h 3171"/>
              <a:gd name="T16" fmla="*/ 1334 w 10417"/>
              <a:gd name="T17" fmla="*/ 868 h 3171"/>
              <a:gd name="T18" fmla="*/ 1334 w 10417"/>
              <a:gd name="T19" fmla="*/ 868 h 3171"/>
              <a:gd name="T20" fmla="*/ 6529 w 10417"/>
              <a:gd name="T21" fmla="*/ 1433 h 3171"/>
              <a:gd name="T22" fmla="*/ 6529 w 10417"/>
              <a:gd name="T23" fmla="*/ 1433 h 3171"/>
              <a:gd name="T24" fmla="*/ 10416 w 10417"/>
              <a:gd name="T25" fmla="*/ 1151 h 3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7" h="3171">
                <a:moveTo>
                  <a:pt x="10416" y="1151"/>
                </a:moveTo>
                <a:lnTo>
                  <a:pt x="10416" y="2888"/>
                </a:lnTo>
                <a:lnTo>
                  <a:pt x="10416" y="2888"/>
                </a:lnTo>
                <a:cubicBezTo>
                  <a:pt x="9330" y="3064"/>
                  <a:pt x="7985" y="3170"/>
                  <a:pt x="6529" y="3170"/>
                </a:cubicBezTo>
                <a:lnTo>
                  <a:pt x="6529" y="3170"/>
                </a:lnTo>
                <a:cubicBezTo>
                  <a:pt x="2924" y="3170"/>
                  <a:pt x="0" y="2527"/>
                  <a:pt x="0" y="1735"/>
                </a:cubicBezTo>
                <a:lnTo>
                  <a:pt x="0" y="0"/>
                </a:lnTo>
                <a:lnTo>
                  <a:pt x="0" y="0"/>
                </a:lnTo>
                <a:cubicBezTo>
                  <a:pt x="0" y="327"/>
                  <a:pt x="497" y="629"/>
                  <a:pt x="1334" y="868"/>
                </a:cubicBezTo>
                <a:lnTo>
                  <a:pt x="1334" y="868"/>
                </a:lnTo>
                <a:cubicBezTo>
                  <a:pt x="2526" y="1211"/>
                  <a:pt x="4409" y="1433"/>
                  <a:pt x="6529" y="1433"/>
                </a:cubicBezTo>
                <a:lnTo>
                  <a:pt x="6529" y="1433"/>
                </a:lnTo>
                <a:cubicBezTo>
                  <a:pt x="7986" y="1433"/>
                  <a:pt x="9330" y="1328"/>
                  <a:pt x="10416" y="1151"/>
                </a:cubicBezTo>
              </a:path>
            </a:pathLst>
          </a:custGeom>
          <a:solidFill>
            <a:schemeClr val="accent2"/>
          </a:solidFill>
          <a:ln>
            <a:noFill/>
          </a:ln>
          <a:effectLst/>
        </p:spPr>
        <p:txBody>
          <a:bodyPr wrap="none" anchor="ctr"/>
          <a:lstStyle/>
          <a:p>
            <a:endParaRPr lang="en-US" sz="3266" dirty="0">
              <a:latin typeface="Lato Light" panose="020F0502020204030203" pitchFamily="34" charset="0"/>
            </a:endParaRPr>
          </a:p>
        </p:txBody>
      </p:sp>
      <p:sp>
        <p:nvSpPr>
          <p:cNvPr id="3078" name="Freeform 6">
            <a:extLst>
              <a:ext uri="{FF2B5EF4-FFF2-40B4-BE49-F238E27FC236}">
                <a16:creationId xmlns:a16="http://schemas.microsoft.com/office/drawing/2014/main" id="{369E657F-6DD9-094D-AD15-ACA6A2C252FC}"/>
              </a:ext>
            </a:extLst>
          </p:cNvPr>
          <p:cNvSpPr>
            <a:spLocks noChangeArrowheads="1"/>
          </p:cNvSpPr>
          <p:nvPr/>
        </p:nvSpPr>
        <p:spPr bwMode="auto">
          <a:xfrm>
            <a:off x="1195016" y="4899887"/>
            <a:ext cx="4490167" cy="1214010"/>
          </a:xfrm>
          <a:custGeom>
            <a:avLst/>
            <a:gdLst>
              <a:gd name="T0" fmla="*/ 10416 w 10417"/>
              <a:gd name="T1" fmla="*/ 1152 h 3171"/>
              <a:gd name="T2" fmla="*/ 10416 w 10417"/>
              <a:gd name="T3" fmla="*/ 2888 h 3171"/>
              <a:gd name="T4" fmla="*/ 10416 w 10417"/>
              <a:gd name="T5" fmla="*/ 2888 h 3171"/>
              <a:gd name="T6" fmla="*/ 6529 w 10417"/>
              <a:gd name="T7" fmla="*/ 3170 h 3171"/>
              <a:gd name="T8" fmla="*/ 6529 w 10417"/>
              <a:gd name="T9" fmla="*/ 3170 h 3171"/>
              <a:gd name="T10" fmla="*/ 0 w 10417"/>
              <a:gd name="T11" fmla="*/ 1735 h 3171"/>
              <a:gd name="T12" fmla="*/ 0 w 10417"/>
              <a:gd name="T13" fmla="*/ 0 h 3171"/>
              <a:gd name="T14" fmla="*/ 0 w 10417"/>
              <a:gd name="T15" fmla="*/ 0 h 3171"/>
              <a:gd name="T16" fmla="*/ 1334 w 10417"/>
              <a:gd name="T17" fmla="*/ 868 h 3171"/>
              <a:gd name="T18" fmla="*/ 1334 w 10417"/>
              <a:gd name="T19" fmla="*/ 868 h 3171"/>
              <a:gd name="T20" fmla="*/ 6529 w 10417"/>
              <a:gd name="T21" fmla="*/ 1434 h 3171"/>
              <a:gd name="T22" fmla="*/ 6529 w 10417"/>
              <a:gd name="T23" fmla="*/ 1434 h 3171"/>
              <a:gd name="T24" fmla="*/ 10416 w 10417"/>
              <a:gd name="T25" fmla="*/ 1152 h 3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7" h="3171">
                <a:moveTo>
                  <a:pt x="10416" y="1152"/>
                </a:moveTo>
                <a:lnTo>
                  <a:pt x="10416" y="2888"/>
                </a:lnTo>
                <a:lnTo>
                  <a:pt x="10416" y="2888"/>
                </a:lnTo>
                <a:cubicBezTo>
                  <a:pt x="9330" y="3065"/>
                  <a:pt x="7985" y="3170"/>
                  <a:pt x="6529" y="3170"/>
                </a:cubicBezTo>
                <a:lnTo>
                  <a:pt x="6529" y="3170"/>
                </a:lnTo>
                <a:cubicBezTo>
                  <a:pt x="2924" y="3170"/>
                  <a:pt x="0" y="2528"/>
                  <a:pt x="0" y="1735"/>
                </a:cubicBezTo>
                <a:lnTo>
                  <a:pt x="0" y="0"/>
                </a:lnTo>
                <a:lnTo>
                  <a:pt x="0" y="0"/>
                </a:lnTo>
                <a:cubicBezTo>
                  <a:pt x="0" y="327"/>
                  <a:pt x="497" y="628"/>
                  <a:pt x="1334" y="868"/>
                </a:cubicBezTo>
                <a:lnTo>
                  <a:pt x="1334" y="868"/>
                </a:lnTo>
                <a:cubicBezTo>
                  <a:pt x="2526" y="1212"/>
                  <a:pt x="4409" y="1434"/>
                  <a:pt x="6529" y="1434"/>
                </a:cubicBezTo>
                <a:lnTo>
                  <a:pt x="6529" y="1434"/>
                </a:lnTo>
                <a:cubicBezTo>
                  <a:pt x="7986" y="1434"/>
                  <a:pt x="9330" y="1329"/>
                  <a:pt x="10416" y="1152"/>
                </a:cubicBezTo>
              </a:path>
            </a:pathLst>
          </a:custGeom>
          <a:solidFill>
            <a:schemeClr val="accent3"/>
          </a:solidFill>
          <a:ln>
            <a:noFill/>
          </a:ln>
          <a:effectLst/>
        </p:spPr>
        <p:txBody>
          <a:bodyPr wrap="none" anchor="ctr"/>
          <a:lstStyle/>
          <a:p>
            <a:endParaRPr lang="en-US" sz="3266" dirty="0">
              <a:latin typeface="Lato Light" panose="020F0502020204030203" pitchFamily="34" charset="0"/>
            </a:endParaRPr>
          </a:p>
        </p:txBody>
      </p:sp>
      <p:sp>
        <p:nvSpPr>
          <p:cNvPr id="12" name="Freeform 1">
            <a:extLst>
              <a:ext uri="{FF2B5EF4-FFF2-40B4-BE49-F238E27FC236}">
                <a16:creationId xmlns:a16="http://schemas.microsoft.com/office/drawing/2014/main" id="{94001FD0-17B0-8D44-9567-F44314CEC631}"/>
              </a:ext>
            </a:extLst>
          </p:cNvPr>
          <p:cNvSpPr>
            <a:spLocks noChangeArrowheads="1"/>
          </p:cNvSpPr>
          <p:nvPr/>
        </p:nvSpPr>
        <p:spPr bwMode="auto">
          <a:xfrm>
            <a:off x="6398442" y="2995835"/>
            <a:ext cx="1985822" cy="983177"/>
          </a:xfrm>
          <a:custGeom>
            <a:avLst/>
            <a:gdLst>
              <a:gd name="T0" fmla="*/ 4499 w 4500"/>
              <a:gd name="T1" fmla="*/ 0 h 2228"/>
              <a:gd name="T2" fmla="*/ 4499 w 4500"/>
              <a:gd name="T3" fmla="*/ 0 h 2228"/>
              <a:gd name="T4" fmla="*/ 1314 w 4500"/>
              <a:gd name="T5" fmla="*/ 2227 h 2228"/>
              <a:gd name="T6" fmla="*/ 1314 w 4500"/>
              <a:gd name="T7" fmla="*/ 2227 h 2228"/>
              <a:gd name="T8" fmla="*/ 0 w 4500"/>
              <a:gd name="T9" fmla="*/ 1364 h 2228"/>
              <a:gd name="T10" fmla="*/ 0 w 4500"/>
              <a:gd name="T11" fmla="*/ 1364 h 2228"/>
              <a:gd name="T12" fmla="*/ 4499 w 4500"/>
              <a:gd name="T13" fmla="*/ 0 h 2228"/>
            </a:gdLst>
            <a:ahLst/>
            <a:cxnLst>
              <a:cxn ang="0">
                <a:pos x="T0" y="T1"/>
              </a:cxn>
              <a:cxn ang="0">
                <a:pos x="T2" y="T3"/>
              </a:cxn>
              <a:cxn ang="0">
                <a:pos x="T4" y="T5"/>
              </a:cxn>
              <a:cxn ang="0">
                <a:pos x="T6" y="T7"/>
              </a:cxn>
              <a:cxn ang="0">
                <a:pos x="T8" y="T9"/>
              </a:cxn>
              <a:cxn ang="0">
                <a:pos x="T10" y="T11"/>
              </a:cxn>
              <a:cxn ang="0">
                <a:pos x="T12" y="T13"/>
              </a:cxn>
            </a:cxnLst>
            <a:rect l="0" t="0" r="r" b="b"/>
            <a:pathLst>
              <a:path w="4500" h="2228">
                <a:moveTo>
                  <a:pt x="4499" y="0"/>
                </a:moveTo>
                <a:lnTo>
                  <a:pt x="4499" y="0"/>
                </a:lnTo>
                <a:cubicBezTo>
                  <a:pt x="3580" y="425"/>
                  <a:pt x="2013" y="1253"/>
                  <a:pt x="1314" y="2227"/>
                </a:cubicBezTo>
                <a:lnTo>
                  <a:pt x="1314" y="2227"/>
                </a:lnTo>
                <a:cubicBezTo>
                  <a:pt x="489" y="1988"/>
                  <a:pt x="0" y="1689"/>
                  <a:pt x="0" y="1364"/>
                </a:cubicBezTo>
                <a:lnTo>
                  <a:pt x="0" y="1364"/>
                </a:lnTo>
                <a:cubicBezTo>
                  <a:pt x="0" y="727"/>
                  <a:pt x="1888" y="188"/>
                  <a:pt x="4499" y="0"/>
                </a:cubicBezTo>
              </a:path>
            </a:pathLst>
          </a:custGeom>
          <a:solidFill>
            <a:schemeClr val="accent5">
              <a:lumMod val="75000"/>
            </a:schemeClr>
          </a:solidFill>
          <a:ln>
            <a:noFill/>
          </a:ln>
          <a:effectLst/>
        </p:spPr>
        <p:txBody>
          <a:bodyPr wrap="none" anchor="ctr"/>
          <a:lstStyle/>
          <a:p>
            <a:endParaRPr lang="en-US" sz="3266" dirty="0">
              <a:latin typeface="Lato Light" panose="020F0502020204030203" pitchFamily="34" charset="0"/>
            </a:endParaRPr>
          </a:p>
        </p:txBody>
      </p:sp>
      <p:sp>
        <p:nvSpPr>
          <p:cNvPr id="13" name="Freeform 2">
            <a:extLst>
              <a:ext uri="{FF2B5EF4-FFF2-40B4-BE49-F238E27FC236}">
                <a16:creationId xmlns:a16="http://schemas.microsoft.com/office/drawing/2014/main" id="{CD525BCC-DD44-F94B-AA72-93301BDC8BCE}"/>
              </a:ext>
            </a:extLst>
          </p:cNvPr>
          <p:cNvSpPr>
            <a:spLocks noChangeArrowheads="1"/>
          </p:cNvSpPr>
          <p:nvPr/>
        </p:nvSpPr>
        <p:spPr bwMode="auto">
          <a:xfrm>
            <a:off x="6398442" y="4298299"/>
            <a:ext cx="1985822" cy="983178"/>
          </a:xfrm>
          <a:custGeom>
            <a:avLst/>
            <a:gdLst>
              <a:gd name="T0" fmla="*/ 4499 w 4500"/>
              <a:gd name="T1" fmla="*/ 0 h 2227"/>
              <a:gd name="T2" fmla="*/ 4499 w 4500"/>
              <a:gd name="T3" fmla="*/ 0 h 2227"/>
              <a:gd name="T4" fmla="*/ 1314 w 4500"/>
              <a:gd name="T5" fmla="*/ 2226 h 2227"/>
              <a:gd name="T6" fmla="*/ 1314 w 4500"/>
              <a:gd name="T7" fmla="*/ 2226 h 2227"/>
              <a:gd name="T8" fmla="*/ 0 w 4500"/>
              <a:gd name="T9" fmla="*/ 1364 h 2227"/>
              <a:gd name="T10" fmla="*/ 0 w 4500"/>
              <a:gd name="T11" fmla="*/ 1364 h 2227"/>
              <a:gd name="T12" fmla="*/ 4499 w 4500"/>
              <a:gd name="T13" fmla="*/ 0 h 2227"/>
            </a:gdLst>
            <a:ahLst/>
            <a:cxnLst>
              <a:cxn ang="0">
                <a:pos x="T0" y="T1"/>
              </a:cxn>
              <a:cxn ang="0">
                <a:pos x="T2" y="T3"/>
              </a:cxn>
              <a:cxn ang="0">
                <a:pos x="T4" y="T5"/>
              </a:cxn>
              <a:cxn ang="0">
                <a:pos x="T6" y="T7"/>
              </a:cxn>
              <a:cxn ang="0">
                <a:pos x="T8" y="T9"/>
              </a:cxn>
              <a:cxn ang="0">
                <a:pos x="T10" y="T11"/>
              </a:cxn>
              <a:cxn ang="0">
                <a:pos x="T12" y="T13"/>
              </a:cxn>
            </a:cxnLst>
            <a:rect l="0" t="0" r="r" b="b"/>
            <a:pathLst>
              <a:path w="4500" h="2227">
                <a:moveTo>
                  <a:pt x="4499" y="0"/>
                </a:moveTo>
                <a:lnTo>
                  <a:pt x="4499" y="0"/>
                </a:lnTo>
                <a:cubicBezTo>
                  <a:pt x="3580" y="425"/>
                  <a:pt x="2013" y="1253"/>
                  <a:pt x="1314" y="2226"/>
                </a:cubicBezTo>
                <a:lnTo>
                  <a:pt x="1314" y="2226"/>
                </a:lnTo>
                <a:cubicBezTo>
                  <a:pt x="489" y="1987"/>
                  <a:pt x="0" y="1688"/>
                  <a:pt x="0" y="1364"/>
                </a:cubicBezTo>
                <a:lnTo>
                  <a:pt x="0" y="1364"/>
                </a:lnTo>
                <a:cubicBezTo>
                  <a:pt x="0" y="727"/>
                  <a:pt x="1888" y="187"/>
                  <a:pt x="4499" y="0"/>
                </a:cubicBezTo>
              </a:path>
            </a:pathLst>
          </a:custGeom>
          <a:solidFill>
            <a:schemeClr val="accent6">
              <a:lumMod val="75000"/>
            </a:schemeClr>
          </a:solidFill>
          <a:ln>
            <a:noFill/>
          </a:ln>
          <a:effectLst/>
        </p:spPr>
        <p:txBody>
          <a:bodyPr wrap="none" anchor="ctr"/>
          <a:lstStyle/>
          <a:p>
            <a:endParaRPr lang="en-US" sz="3266" dirty="0">
              <a:latin typeface="Lato Light" panose="020F0502020204030203" pitchFamily="34" charset="0"/>
            </a:endParaRPr>
          </a:p>
        </p:txBody>
      </p:sp>
      <p:sp>
        <p:nvSpPr>
          <p:cNvPr id="14" name="Freeform 3">
            <a:extLst>
              <a:ext uri="{FF2B5EF4-FFF2-40B4-BE49-F238E27FC236}">
                <a16:creationId xmlns:a16="http://schemas.microsoft.com/office/drawing/2014/main" id="{923D515D-DF35-424A-9C2E-598E53BAED04}"/>
              </a:ext>
            </a:extLst>
          </p:cNvPr>
          <p:cNvSpPr>
            <a:spLocks noChangeArrowheads="1"/>
          </p:cNvSpPr>
          <p:nvPr/>
        </p:nvSpPr>
        <p:spPr bwMode="auto">
          <a:xfrm>
            <a:off x="6398443" y="2296902"/>
            <a:ext cx="4598542" cy="1399811"/>
          </a:xfrm>
          <a:custGeom>
            <a:avLst/>
            <a:gdLst>
              <a:gd name="T0" fmla="*/ 10416 w 10417"/>
              <a:gd name="T1" fmla="*/ 1153 h 3171"/>
              <a:gd name="T2" fmla="*/ 10416 w 10417"/>
              <a:gd name="T3" fmla="*/ 2889 h 3171"/>
              <a:gd name="T4" fmla="*/ 10416 w 10417"/>
              <a:gd name="T5" fmla="*/ 2889 h 3171"/>
              <a:gd name="T6" fmla="*/ 6529 w 10417"/>
              <a:gd name="T7" fmla="*/ 3170 h 3171"/>
              <a:gd name="T8" fmla="*/ 6529 w 10417"/>
              <a:gd name="T9" fmla="*/ 3170 h 3171"/>
              <a:gd name="T10" fmla="*/ 0 w 10417"/>
              <a:gd name="T11" fmla="*/ 1736 h 3171"/>
              <a:gd name="T12" fmla="*/ 0 w 10417"/>
              <a:gd name="T13" fmla="*/ 0 h 3171"/>
              <a:gd name="T14" fmla="*/ 0 w 10417"/>
              <a:gd name="T15" fmla="*/ 0 h 3171"/>
              <a:gd name="T16" fmla="*/ 1334 w 10417"/>
              <a:gd name="T17" fmla="*/ 869 h 3171"/>
              <a:gd name="T18" fmla="*/ 1334 w 10417"/>
              <a:gd name="T19" fmla="*/ 869 h 3171"/>
              <a:gd name="T20" fmla="*/ 6529 w 10417"/>
              <a:gd name="T21" fmla="*/ 1435 h 3171"/>
              <a:gd name="T22" fmla="*/ 6529 w 10417"/>
              <a:gd name="T23" fmla="*/ 1435 h 3171"/>
              <a:gd name="T24" fmla="*/ 10416 w 10417"/>
              <a:gd name="T25" fmla="*/ 1153 h 3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7" h="3171">
                <a:moveTo>
                  <a:pt x="10416" y="1153"/>
                </a:moveTo>
                <a:lnTo>
                  <a:pt x="10416" y="2889"/>
                </a:lnTo>
                <a:lnTo>
                  <a:pt x="10416" y="2889"/>
                </a:lnTo>
                <a:cubicBezTo>
                  <a:pt x="9330" y="3065"/>
                  <a:pt x="7985" y="3170"/>
                  <a:pt x="6529" y="3170"/>
                </a:cubicBezTo>
                <a:lnTo>
                  <a:pt x="6529" y="3170"/>
                </a:lnTo>
                <a:cubicBezTo>
                  <a:pt x="2924" y="3170"/>
                  <a:pt x="0" y="2528"/>
                  <a:pt x="0" y="1736"/>
                </a:cubicBezTo>
                <a:lnTo>
                  <a:pt x="0" y="0"/>
                </a:lnTo>
                <a:lnTo>
                  <a:pt x="0" y="0"/>
                </a:lnTo>
                <a:cubicBezTo>
                  <a:pt x="0" y="327"/>
                  <a:pt x="497" y="628"/>
                  <a:pt x="1334" y="869"/>
                </a:cubicBezTo>
                <a:lnTo>
                  <a:pt x="1334" y="869"/>
                </a:lnTo>
                <a:cubicBezTo>
                  <a:pt x="2526" y="1213"/>
                  <a:pt x="4409" y="1435"/>
                  <a:pt x="6529" y="1435"/>
                </a:cubicBezTo>
                <a:lnTo>
                  <a:pt x="6529" y="1435"/>
                </a:lnTo>
                <a:cubicBezTo>
                  <a:pt x="7986" y="1435"/>
                  <a:pt x="9330" y="1330"/>
                  <a:pt x="10416" y="1153"/>
                </a:cubicBezTo>
              </a:path>
            </a:pathLst>
          </a:custGeom>
          <a:solidFill>
            <a:schemeClr val="accent4"/>
          </a:solidFill>
          <a:ln>
            <a:noFill/>
          </a:ln>
          <a:effectLst/>
        </p:spPr>
        <p:txBody>
          <a:bodyPr wrap="none" anchor="ctr"/>
          <a:lstStyle/>
          <a:p>
            <a:endParaRPr lang="en-US" sz="3266" dirty="0">
              <a:latin typeface="Lato Light" panose="020F0502020204030203" pitchFamily="34" charset="0"/>
            </a:endParaRPr>
          </a:p>
        </p:txBody>
      </p:sp>
      <p:sp>
        <p:nvSpPr>
          <p:cNvPr id="15" name="Freeform 4">
            <a:extLst>
              <a:ext uri="{FF2B5EF4-FFF2-40B4-BE49-F238E27FC236}">
                <a16:creationId xmlns:a16="http://schemas.microsoft.com/office/drawing/2014/main" id="{C4934C56-72C9-0A41-82BB-C4FB485AE036}"/>
              </a:ext>
            </a:extLst>
          </p:cNvPr>
          <p:cNvSpPr>
            <a:spLocks noChangeArrowheads="1"/>
          </p:cNvSpPr>
          <p:nvPr/>
        </p:nvSpPr>
        <p:spPr bwMode="auto">
          <a:xfrm>
            <a:off x="6398442" y="1695316"/>
            <a:ext cx="1985822" cy="983177"/>
          </a:xfrm>
          <a:custGeom>
            <a:avLst/>
            <a:gdLst>
              <a:gd name="T0" fmla="*/ 4499 w 4500"/>
              <a:gd name="T1" fmla="*/ 0 h 2227"/>
              <a:gd name="T2" fmla="*/ 4499 w 4500"/>
              <a:gd name="T3" fmla="*/ 0 h 2227"/>
              <a:gd name="T4" fmla="*/ 1314 w 4500"/>
              <a:gd name="T5" fmla="*/ 2226 h 2227"/>
              <a:gd name="T6" fmla="*/ 1314 w 4500"/>
              <a:gd name="T7" fmla="*/ 2226 h 2227"/>
              <a:gd name="T8" fmla="*/ 0 w 4500"/>
              <a:gd name="T9" fmla="*/ 1363 h 2227"/>
              <a:gd name="T10" fmla="*/ 0 w 4500"/>
              <a:gd name="T11" fmla="*/ 1363 h 2227"/>
              <a:gd name="T12" fmla="*/ 4499 w 4500"/>
              <a:gd name="T13" fmla="*/ 0 h 2227"/>
            </a:gdLst>
            <a:ahLst/>
            <a:cxnLst>
              <a:cxn ang="0">
                <a:pos x="T0" y="T1"/>
              </a:cxn>
              <a:cxn ang="0">
                <a:pos x="T2" y="T3"/>
              </a:cxn>
              <a:cxn ang="0">
                <a:pos x="T4" y="T5"/>
              </a:cxn>
              <a:cxn ang="0">
                <a:pos x="T6" y="T7"/>
              </a:cxn>
              <a:cxn ang="0">
                <a:pos x="T8" y="T9"/>
              </a:cxn>
              <a:cxn ang="0">
                <a:pos x="T10" y="T11"/>
              </a:cxn>
              <a:cxn ang="0">
                <a:pos x="T12" y="T13"/>
              </a:cxn>
            </a:cxnLst>
            <a:rect l="0" t="0" r="r" b="b"/>
            <a:pathLst>
              <a:path w="4500" h="2227">
                <a:moveTo>
                  <a:pt x="4499" y="0"/>
                </a:moveTo>
                <a:lnTo>
                  <a:pt x="4499" y="0"/>
                </a:lnTo>
                <a:cubicBezTo>
                  <a:pt x="3580" y="425"/>
                  <a:pt x="2013" y="1252"/>
                  <a:pt x="1314" y="2226"/>
                </a:cubicBezTo>
                <a:lnTo>
                  <a:pt x="1314" y="2226"/>
                </a:lnTo>
                <a:cubicBezTo>
                  <a:pt x="489" y="1987"/>
                  <a:pt x="0" y="1688"/>
                  <a:pt x="0" y="1363"/>
                </a:cubicBezTo>
                <a:lnTo>
                  <a:pt x="0" y="1363"/>
                </a:lnTo>
                <a:cubicBezTo>
                  <a:pt x="0" y="727"/>
                  <a:pt x="1888" y="186"/>
                  <a:pt x="4499" y="0"/>
                </a:cubicBezTo>
              </a:path>
            </a:pathLst>
          </a:custGeom>
          <a:solidFill>
            <a:schemeClr val="accent4">
              <a:lumMod val="75000"/>
            </a:schemeClr>
          </a:solidFill>
          <a:ln>
            <a:noFill/>
          </a:ln>
          <a:effectLst/>
        </p:spPr>
        <p:txBody>
          <a:bodyPr wrap="none" anchor="ctr"/>
          <a:lstStyle/>
          <a:p>
            <a:endParaRPr lang="en-US" sz="3266" dirty="0">
              <a:latin typeface="Lato Light" panose="020F0502020204030203" pitchFamily="34" charset="0"/>
            </a:endParaRPr>
          </a:p>
        </p:txBody>
      </p:sp>
      <p:sp>
        <p:nvSpPr>
          <p:cNvPr id="16" name="Freeform 5">
            <a:extLst>
              <a:ext uri="{FF2B5EF4-FFF2-40B4-BE49-F238E27FC236}">
                <a16:creationId xmlns:a16="http://schemas.microsoft.com/office/drawing/2014/main" id="{27BDC078-568D-874B-B7DC-F41E37F9E62C}"/>
              </a:ext>
            </a:extLst>
          </p:cNvPr>
          <p:cNvSpPr>
            <a:spLocks noChangeArrowheads="1"/>
          </p:cNvSpPr>
          <p:nvPr/>
        </p:nvSpPr>
        <p:spPr bwMode="auto">
          <a:xfrm>
            <a:off x="6398443" y="3597421"/>
            <a:ext cx="4598542" cy="1399811"/>
          </a:xfrm>
          <a:custGeom>
            <a:avLst/>
            <a:gdLst>
              <a:gd name="T0" fmla="*/ 10416 w 10417"/>
              <a:gd name="T1" fmla="*/ 1151 h 3171"/>
              <a:gd name="T2" fmla="*/ 10416 w 10417"/>
              <a:gd name="T3" fmla="*/ 2888 h 3171"/>
              <a:gd name="T4" fmla="*/ 10416 w 10417"/>
              <a:gd name="T5" fmla="*/ 2888 h 3171"/>
              <a:gd name="T6" fmla="*/ 6529 w 10417"/>
              <a:gd name="T7" fmla="*/ 3170 h 3171"/>
              <a:gd name="T8" fmla="*/ 6529 w 10417"/>
              <a:gd name="T9" fmla="*/ 3170 h 3171"/>
              <a:gd name="T10" fmla="*/ 0 w 10417"/>
              <a:gd name="T11" fmla="*/ 1735 h 3171"/>
              <a:gd name="T12" fmla="*/ 0 w 10417"/>
              <a:gd name="T13" fmla="*/ 0 h 3171"/>
              <a:gd name="T14" fmla="*/ 0 w 10417"/>
              <a:gd name="T15" fmla="*/ 0 h 3171"/>
              <a:gd name="T16" fmla="*/ 1334 w 10417"/>
              <a:gd name="T17" fmla="*/ 868 h 3171"/>
              <a:gd name="T18" fmla="*/ 1334 w 10417"/>
              <a:gd name="T19" fmla="*/ 868 h 3171"/>
              <a:gd name="T20" fmla="*/ 6529 w 10417"/>
              <a:gd name="T21" fmla="*/ 1433 h 3171"/>
              <a:gd name="T22" fmla="*/ 6529 w 10417"/>
              <a:gd name="T23" fmla="*/ 1433 h 3171"/>
              <a:gd name="T24" fmla="*/ 10416 w 10417"/>
              <a:gd name="T25" fmla="*/ 1151 h 3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7" h="3171">
                <a:moveTo>
                  <a:pt x="10416" y="1151"/>
                </a:moveTo>
                <a:lnTo>
                  <a:pt x="10416" y="2888"/>
                </a:lnTo>
                <a:lnTo>
                  <a:pt x="10416" y="2888"/>
                </a:lnTo>
                <a:cubicBezTo>
                  <a:pt x="9330" y="3064"/>
                  <a:pt x="7985" y="3170"/>
                  <a:pt x="6529" y="3170"/>
                </a:cubicBezTo>
                <a:lnTo>
                  <a:pt x="6529" y="3170"/>
                </a:lnTo>
                <a:cubicBezTo>
                  <a:pt x="2924" y="3170"/>
                  <a:pt x="0" y="2527"/>
                  <a:pt x="0" y="1735"/>
                </a:cubicBezTo>
                <a:lnTo>
                  <a:pt x="0" y="0"/>
                </a:lnTo>
                <a:lnTo>
                  <a:pt x="0" y="0"/>
                </a:lnTo>
                <a:cubicBezTo>
                  <a:pt x="0" y="327"/>
                  <a:pt x="497" y="629"/>
                  <a:pt x="1334" y="868"/>
                </a:cubicBezTo>
                <a:lnTo>
                  <a:pt x="1334" y="868"/>
                </a:lnTo>
                <a:cubicBezTo>
                  <a:pt x="2526" y="1211"/>
                  <a:pt x="4409" y="1433"/>
                  <a:pt x="6529" y="1433"/>
                </a:cubicBezTo>
                <a:lnTo>
                  <a:pt x="6529" y="1433"/>
                </a:lnTo>
                <a:cubicBezTo>
                  <a:pt x="7986" y="1433"/>
                  <a:pt x="9330" y="1328"/>
                  <a:pt x="10416" y="1151"/>
                </a:cubicBezTo>
              </a:path>
            </a:pathLst>
          </a:custGeom>
          <a:solidFill>
            <a:schemeClr val="accent5"/>
          </a:solidFill>
          <a:ln>
            <a:noFill/>
          </a:ln>
          <a:effectLst/>
        </p:spPr>
        <p:txBody>
          <a:bodyPr wrap="none" anchor="ctr"/>
          <a:lstStyle/>
          <a:p>
            <a:endParaRPr lang="en-US" sz="3266" dirty="0">
              <a:latin typeface="Lato Light" panose="020F0502020204030203" pitchFamily="34" charset="0"/>
            </a:endParaRPr>
          </a:p>
        </p:txBody>
      </p:sp>
      <p:sp>
        <p:nvSpPr>
          <p:cNvPr id="17" name="Freeform 6">
            <a:extLst>
              <a:ext uri="{FF2B5EF4-FFF2-40B4-BE49-F238E27FC236}">
                <a16:creationId xmlns:a16="http://schemas.microsoft.com/office/drawing/2014/main" id="{EE709DDA-E738-924B-AA97-E399FDA311E9}"/>
              </a:ext>
            </a:extLst>
          </p:cNvPr>
          <p:cNvSpPr>
            <a:spLocks noChangeArrowheads="1"/>
          </p:cNvSpPr>
          <p:nvPr/>
        </p:nvSpPr>
        <p:spPr bwMode="auto">
          <a:xfrm>
            <a:off x="6398443" y="4899887"/>
            <a:ext cx="4598541" cy="1214010"/>
          </a:xfrm>
          <a:custGeom>
            <a:avLst/>
            <a:gdLst>
              <a:gd name="T0" fmla="*/ 10416 w 10417"/>
              <a:gd name="T1" fmla="*/ 1152 h 3171"/>
              <a:gd name="T2" fmla="*/ 10416 w 10417"/>
              <a:gd name="T3" fmla="*/ 2888 h 3171"/>
              <a:gd name="T4" fmla="*/ 10416 w 10417"/>
              <a:gd name="T5" fmla="*/ 2888 h 3171"/>
              <a:gd name="T6" fmla="*/ 6529 w 10417"/>
              <a:gd name="T7" fmla="*/ 3170 h 3171"/>
              <a:gd name="T8" fmla="*/ 6529 w 10417"/>
              <a:gd name="T9" fmla="*/ 3170 h 3171"/>
              <a:gd name="T10" fmla="*/ 0 w 10417"/>
              <a:gd name="T11" fmla="*/ 1735 h 3171"/>
              <a:gd name="T12" fmla="*/ 0 w 10417"/>
              <a:gd name="T13" fmla="*/ 0 h 3171"/>
              <a:gd name="T14" fmla="*/ 0 w 10417"/>
              <a:gd name="T15" fmla="*/ 0 h 3171"/>
              <a:gd name="T16" fmla="*/ 1334 w 10417"/>
              <a:gd name="T17" fmla="*/ 868 h 3171"/>
              <a:gd name="T18" fmla="*/ 1334 w 10417"/>
              <a:gd name="T19" fmla="*/ 868 h 3171"/>
              <a:gd name="T20" fmla="*/ 6529 w 10417"/>
              <a:gd name="T21" fmla="*/ 1434 h 3171"/>
              <a:gd name="T22" fmla="*/ 6529 w 10417"/>
              <a:gd name="T23" fmla="*/ 1434 h 3171"/>
              <a:gd name="T24" fmla="*/ 10416 w 10417"/>
              <a:gd name="T25" fmla="*/ 1152 h 3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7" h="3171">
                <a:moveTo>
                  <a:pt x="10416" y="1152"/>
                </a:moveTo>
                <a:lnTo>
                  <a:pt x="10416" y="2888"/>
                </a:lnTo>
                <a:lnTo>
                  <a:pt x="10416" y="2888"/>
                </a:lnTo>
                <a:cubicBezTo>
                  <a:pt x="9330" y="3065"/>
                  <a:pt x="7985" y="3170"/>
                  <a:pt x="6529" y="3170"/>
                </a:cubicBezTo>
                <a:lnTo>
                  <a:pt x="6529" y="3170"/>
                </a:lnTo>
                <a:cubicBezTo>
                  <a:pt x="2924" y="3170"/>
                  <a:pt x="0" y="2528"/>
                  <a:pt x="0" y="1735"/>
                </a:cubicBezTo>
                <a:lnTo>
                  <a:pt x="0" y="0"/>
                </a:lnTo>
                <a:lnTo>
                  <a:pt x="0" y="0"/>
                </a:lnTo>
                <a:cubicBezTo>
                  <a:pt x="0" y="327"/>
                  <a:pt x="497" y="628"/>
                  <a:pt x="1334" y="868"/>
                </a:cubicBezTo>
                <a:lnTo>
                  <a:pt x="1334" y="868"/>
                </a:lnTo>
                <a:cubicBezTo>
                  <a:pt x="2526" y="1212"/>
                  <a:pt x="4409" y="1434"/>
                  <a:pt x="6529" y="1434"/>
                </a:cubicBezTo>
                <a:lnTo>
                  <a:pt x="6529" y="1434"/>
                </a:lnTo>
                <a:cubicBezTo>
                  <a:pt x="7986" y="1434"/>
                  <a:pt x="9330" y="1329"/>
                  <a:pt x="10416" y="1152"/>
                </a:cubicBezTo>
              </a:path>
            </a:pathLst>
          </a:custGeom>
          <a:solidFill>
            <a:schemeClr val="accent6"/>
          </a:solidFill>
          <a:ln>
            <a:noFill/>
          </a:ln>
          <a:effectLst/>
        </p:spPr>
        <p:txBody>
          <a:bodyPr wrap="none" anchor="ctr"/>
          <a:lstStyle/>
          <a:p>
            <a:endParaRPr lang="en-US" sz="3266" dirty="0">
              <a:latin typeface="Lato Light" panose="020F0502020204030203" pitchFamily="34" charset="0"/>
            </a:endParaRPr>
          </a:p>
        </p:txBody>
      </p:sp>
      <p:sp>
        <p:nvSpPr>
          <p:cNvPr id="19" name="TextBox 18">
            <a:extLst>
              <a:ext uri="{FF2B5EF4-FFF2-40B4-BE49-F238E27FC236}">
                <a16:creationId xmlns:a16="http://schemas.microsoft.com/office/drawing/2014/main" id="{27DB97BC-7CBC-BF40-A7A4-F1D318160E5A}"/>
              </a:ext>
            </a:extLst>
          </p:cNvPr>
          <p:cNvSpPr txBox="1"/>
          <p:nvPr/>
        </p:nvSpPr>
        <p:spPr>
          <a:xfrm>
            <a:off x="1481960" y="2971065"/>
            <a:ext cx="4094390" cy="369332"/>
          </a:xfrm>
          <a:prstGeom prst="rect">
            <a:avLst/>
          </a:prstGeom>
          <a:noFill/>
        </p:spPr>
        <p:txBody>
          <a:bodyPr wrap="none" rtlCol="0" anchor="ctr" anchorCtr="0">
            <a:spAutoFit/>
          </a:bodyPr>
          <a:lstStyle/>
          <a:p>
            <a:pPr algn="ctr"/>
            <a:r>
              <a:rPr lang="en-US" b="1" dirty="0">
                <a:solidFill>
                  <a:schemeClr val="bg1"/>
                </a:solidFill>
                <a:latin typeface="Poppins" pitchFamily="2" charset="77"/>
                <a:ea typeface="League Spartan" charset="0"/>
                <a:cs typeface="Poppins" pitchFamily="2" charset="77"/>
              </a:rPr>
              <a:t>ASSET &amp; PROPERTY MANAGEMENT</a:t>
            </a:r>
          </a:p>
        </p:txBody>
      </p:sp>
      <p:sp>
        <p:nvSpPr>
          <p:cNvPr id="20" name="TextBox 19">
            <a:extLst>
              <a:ext uri="{FF2B5EF4-FFF2-40B4-BE49-F238E27FC236}">
                <a16:creationId xmlns:a16="http://schemas.microsoft.com/office/drawing/2014/main" id="{5601FD8F-8A3C-784C-BD28-60F148B13EB4}"/>
              </a:ext>
            </a:extLst>
          </p:cNvPr>
          <p:cNvSpPr txBox="1"/>
          <p:nvPr/>
        </p:nvSpPr>
        <p:spPr>
          <a:xfrm>
            <a:off x="2072418" y="4341254"/>
            <a:ext cx="3503931" cy="369332"/>
          </a:xfrm>
          <a:prstGeom prst="rect">
            <a:avLst/>
          </a:prstGeom>
          <a:noFill/>
        </p:spPr>
        <p:txBody>
          <a:bodyPr wrap="square" rtlCol="0" anchor="ctr" anchorCtr="0">
            <a:spAutoFit/>
          </a:bodyPr>
          <a:lstStyle/>
          <a:p>
            <a:pPr algn="ctr"/>
            <a:r>
              <a:rPr lang="en-US" b="1" dirty="0">
                <a:solidFill>
                  <a:schemeClr val="bg1"/>
                </a:solidFill>
                <a:latin typeface="Poppins" pitchFamily="2" charset="77"/>
                <a:ea typeface="League Spartan" charset="0"/>
                <a:cs typeface="Poppins" pitchFamily="2" charset="77"/>
              </a:rPr>
              <a:t>COMMERCIAL DEVELOPMENT</a:t>
            </a:r>
          </a:p>
        </p:txBody>
      </p:sp>
      <p:sp>
        <p:nvSpPr>
          <p:cNvPr id="21" name="TextBox 20">
            <a:extLst>
              <a:ext uri="{FF2B5EF4-FFF2-40B4-BE49-F238E27FC236}">
                <a16:creationId xmlns:a16="http://schemas.microsoft.com/office/drawing/2014/main" id="{F196C053-32A7-384A-B13F-2D38FEF87CDD}"/>
              </a:ext>
            </a:extLst>
          </p:cNvPr>
          <p:cNvSpPr txBox="1"/>
          <p:nvPr/>
        </p:nvSpPr>
        <p:spPr>
          <a:xfrm>
            <a:off x="3180838" y="5598818"/>
            <a:ext cx="1126428" cy="461665"/>
          </a:xfrm>
          <a:prstGeom prst="rect">
            <a:avLst/>
          </a:prstGeom>
          <a:noFill/>
        </p:spPr>
        <p:txBody>
          <a:bodyPr wrap="square" rtlCol="0" anchor="ctr" anchorCtr="0">
            <a:spAutoFit/>
          </a:bodyPr>
          <a:lstStyle/>
          <a:p>
            <a:pPr algn="ctr"/>
            <a:r>
              <a:rPr lang="en-US" sz="2400" b="1" dirty="0">
                <a:solidFill>
                  <a:schemeClr val="bg1"/>
                </a:solidFill>
                <a:latin typeface="Poppins" pitchFamily="2" charset="77"/>
                <a:ea typeface="League Spartan" charset="0"/>
                <a:cs typeface="Poppins" pitchFamily="2" charset="77"/>
              </a:rPr>
              <a:t>ESG</a:t>
            </a:r>
          </a:p>
        </p:txBody>
      </p:sp>
      <p:sp>
        <p:nvSpPr>
          <p:cNvPr id="22" name="TextBox 21">
            <a:extLst>
              <a:ext uri="{FF2B5EF4-FFF2-40B4-BE49-F238E27FC236}">
                <a16:creationId xmlns:a16="http://schemas.microsoft.com/office/drawing/2014/main" id="{B8E2ADBE-9042-8F4B-998D-9D46425F4768}"/>
              </a:ext>
            </a:extLst>
          </p:cNvPr>
          <p:cNvSpPr txBox="1"/>
          <p:nvPr/>
        </p:nvSpPr>
        <p:spPr>
          <a:xfrm>
            <a:off x="8142027" y="3065796"/>
            <a:ext cx="1677834" cy="461665"/>
          </a:xfrm>
          <a:prstGeom prst="rect">
            <a:avLst/>
          </a:prstGeom>
          <a:noFill/>
        </p:spPr>
        <p:txBody>
          <a:bodyPr wrap="square" rtlCol="0" anchor="ctr" anchorCtr="0">
            <a:spAutoFit/>
          </a:bodyPr>
          <a:lstStyle/>
          <a:p>
            <a:pPr algn="ctr"/>
            <a:r>
              <a:rPr lang="en-US" sz="2400" b="1" dirty="0">
                <a:solidFill>
                  <a:schemeClr val="bg1"/>
                </a:solidFill>
                <a:latin typeface="Poppins" pitchFamily="2" charset="77"/>
                <a:ea typeface="League Spartan" charset="0"/>
                <a:cs typeface="Poppins" pitchFamily="2" charset="77"/>
              </a:rPr>
              <a:t>FINANCE</a:t>
            </a:r>
          </a:p>
        </p:txBody>
      </p:sp>
      <p:sp>
        <p:nvSpPr>
          <p:cNvPr id="23" name="TextBox 22">
            <a:extLst>
              <a:ext uri="{FF2B5EF4-FFF2-40B4-BE49-F238E27FC236}">
                <a16:creationId xmlns:a16="http://schemas.microsoft.com/office/drawing/2014/main" id="{CAB67422-EC08-C14A-9300-EF6E1BC87917}"/>
              </a:ext>
            </a:extLst>
          </p:cNvPr>
          <p:cNvSpPr txBox="1"/>
          <p:nvPr/>
        </p:nvSpPr>
        <p:spPr>
          <a:xfrm>
            <a:off x="8113972" y="4349766"/>
            <a:ext cx="1825158" cy="461665"/>
          </a:xfrm>
          <a:prstGeom prst="rect">
            <a:avLst/>
          </a:prstGeom>
          <a:noFill/>
        </p:spPr>
        <p:txBody>
          <a:bodyPr wrap="square" rtlCol="0" anchor="ctr" anchorCtr="0">
            <a:spAutoFit/>
          </a:bodyPr>
          <a:lstStyle/>
          <a:p>
            <a:pPr algn="ctr"/>
            <a:r>
              <a:rPr lang="en-US" sz="2400" b="1" dirty="0">
                <a:solidFill>
                  <a:schemeClr val="bg1"/>
                </a:solidFill>
                <a:latin typeface="Poppins" pitchFamily="2" charset="77"/>
                <a:ea typeface="League Spartan" charset="0"/>
                <a:cs typeface="Poppins" pitchFamily="2" charset="77"/>
              </a:rPr>
              <a:t>HOUSING</a:t>
            </a:r>
          </a:p>
        </p:txBody>
      </p:sp>
      <p:sp>
        <p:nvSpPr>
          <p:cNvPr id="24" name="TextBox 23">
            <a:extLst>
              <a:ext uri="{FF2B5EF4-FFF2-40B4-BE49-F238E27FC236}">
                <a16:creationId xmlns:a16="http://schemas.microsoft.com/office/drawing/2014/main" id="{13D24423-49A4-664D-86AE-57D1987CCB23}"/>
              </a:ext>
            </a:extLst>
          </p:cNvPr>
          <p:cNvSpPr txBox="1"/>
          <p:nvPr/>
        </p:nvSpPr>
        <p:spPr>
          <a:xfrm>
            <a:off x="7671005" y="5542691"/>
            <a:ext cx="3017778" cy="461665"/>
          </a:xfrm>
          <a:prstGeom prst="rect">
            <a:avLst/>
          </a:prstGeom>
          <a:noFill/>
        </p:spPr>
        <p:txBody>
          <a:bodyPr wrap="square" rtlCol="0" anchor="ctr" anchorCtr="0">
            <a:spAutoFit/>
          </a:bodyPr>
          <a:lstStyle/>
          <a:p>
            <a:pPr algn="ctr"/>
            <a:r>
              <a:rPr lang="en-US" sz="2400" b="1" dirty="0">
                <a:solidFill>
                  <a:schemeClr val="bg1"/>
                </a:solidFill>
                <a:latin typeface="Poppins" pitchFamily="2" charset="77"/>
                <a:ea typeface="League Spartan" charset="0"/>
                <a:cs typeface="Poppins" pitchFamily="2" charset="77"/>
              </a:rPr>
              <a:t>INFRASTRUCTURE</a:t>
            </a:r>
          </a:p>
        </p:txBody>
      </p:sp>
      <p:sp>
        <p:nvSpPr>
          <p:cNvPr id="3" name="TextBox 2">
            <a:extLst>
              <a:ext uri="{FF2B5EF4-FFF2-40B4-BE49-F238E27FC236}">
                <a16:creationId xmlns:a16="http://schemas.microsoft.com/office/drawing/2014/main" id="{F8D26265-F1B5-9F89-1789-F9260DEF4910}"/>
              </a:ext>
            </a:extLst>
          </p:cNvPr>
          <p:cNvSpPr txBox="1"/>
          <p:nvPr/>
        </p:nvSpPr>
        <p:spPr>
          <a:xfrm>
            <a:off x="2187927" y="349240"/>
            <a:ext cx="8616365" cy="830997"/>
          </a:xfrm>
          <a:prstGeom prst="rect">
            <a:avLst/>
          </a:prstGeom>
          <a:noFill/>
        </p:spPr>
        <p:txBody>
          <a:bodyPr wrap="square" rtlCol="0">
            <a:spAutoFit/>
          </a:bodyPr>
          <a:lstStyle/>
          <a:p>
            <a:r>
              <a:rPr lang="en-US" sz="4800" b="1" dirty="0">
                <a:solidFill>
                  <a:schemeClr val="tx2"/>
                </a:solidFill>
                <a:latin typeface="Montserrat" pitchFamily="2" charset="77"/>
              </a:rPr>
              <a:t>Specialty Interest Groups</a:t>
            </a:r>
          </a:p>
        </p:txBody>
      </p:sp>
    </p:spTree>
    <p:extLst>
      <p:ext uri="{BB962C8B-B14F-4D97-AF65-F5344CB8AC3E}">
        <p14:creationId xmlns:p14="http://schemas.microsoft.com/office/powerpoint/2010/main" val="120728871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Freeform 1">
            <a:extLst>
              <a:ext uri="{FF2B5EF4-FFF2-40B4-BE49-F238E27FC236}">
                <a16:creationId xmlns:a16="http://schemas.microsoft.com/office/drawing/2014/main" id="{56EC27C7-4209-9347-B042-F55180989AF1}"/>
              </a:ext>
            </a:extLst>
          </p:cNvPr>
          <p:cNvSpPr>
            <a:spLocks noChangeArrowheads="1"/>
          </p:cNvSpPr>
          <p:nvPr/>
        </p:nvSpPr>
        <p:spPr bwMode="auto">
          <a:xfrm>
            <a:off x="1195016" y="2995835"/>
            <a:ext cx="1985822" cy="983177"/>
          </a:xfrm>
          <a:custGeom>
            <a:avLst/>
            <a:gdLst>
              <a:gd name="T0" fmla="*/ 4499 w 4500"/>
              <a:gd name="T1" fmla="*/ 0 h 2228"/>
              <a:gd name="T2" fmla="*/ 4499 w 4500"/>
              <a:gd name="T3" fmla="*/ 0 h 2228"/>
              <a:gd name="T4" fmla="*/ 1314 w 4500"/>
              <a:gd name="T5" fmla="*/ 2227 h 2228"/>
              <a:gd name="T6" fmla="*/ 1314 w 4500"/>
              <a:gd name="T7" fmla="*/ 2227 h 2228"/>
              <a:gd name="T8" fmla="*/ 0 w 4500"/>
              <a:gd name="T9" fmla="*/ 1364 h 2228"/>
              <a:gd name="T10" fmla="*/ 0 w 4500"/>
              <a:gd name="T11" fmla="*/ 1364 h 2228"/>
              <a:gd name="T12" fmla="*/ 4499 w 4500"/>
              <a:gd name="T13" fmla="*/ 0 h 2228"/>
            </a:gdLst>
            <a:ahLst/>
            <a:cxnLst>
              <a:cxn ang="0">
                <a:pos x="T0" y="T1"/>
              </a:cxn>
              <a:cxn ang="0">
                <a:pos x="T2" y="T3"/>
              </a:cxn>
              <a:cxn ang="0">
                <a:pos x="T4" y="T5"/>
              </a:cxn>
              <a:cxn ang="0">
                <a:pos x="T6" y="T7"/>
              </a:cxn>
              <a:cxn ang="0">
                <a:pos x="T8" y="T9"/>
              </a:cxn>
              <a:cxn ang="0">
                <a:pos x="T10" y="T11"/>
              </a:cxn>
              <a:cxn ang="0">
                <a:pos x="T12" y="T13"/>
              </a:cxn>
            </a:cxnLst>
            <a:rect l="0" t="0" r="r" b="b"/>
            <a:pathLst>
              <a:path w="4500" h="2228">
                <a:moveTo>
                  <a:pt x="4499" y="0"/>
                </a:moveTo>
                <a:lnTo>
                  <a:pt x="4499" y="0"/>
                </a:lnTo>
                <a:cubicBezTo>
                  <a:pt x="3580" y="425"/>
                  <a:pt x="2013" y="1253"/>
                  <a:pt x="1314" y="2227"/>
                </a:cubicBezTo>
                <a:lnTo>
                  <a:pt x="1314" y="2227"/>
                </a:lnTo>
                <a:cubicBezTo>
                  <a:pt x="489" y="1988"/>
                  <a:pt x="0" y="1689"/>
                  <a:pt x="0" y="1364"/>
                </a:cubicBezTo>
                <a:lnTo>
                  <a:pt x="0" y="1364"/>
                </a:lnTo>
                <a:cubicBezTo>
                  <a:pt x="0" y="727"/>
                  <a:pt x="1888" y="188"/>
                  <a:pt x="4499" y="0"/>
                </a:cubicBezTo>
              </a:path>
            </a:pathLst>
          </a:custGeom>
          <a:solidFill>
            <a:schemeClr val="accent2">
              <a:lumMod val="75000"/>
            </a:schemeClr>
          </a:solidFill>
          <a:ln>
            <a:noFill/>
          </a:ln>
          <a:effectLst/>
        </p:spPr>
        <p:txBody>
          <a:bodyPr wrap="none" anchor="ctr"/>
          <a:lstStyle/>
          <a:p>
            <a:endParaRPr lang="en-US" sz="3266" dirty="0">
              <a:latin typeface="Lato Light" panose="020F0502020204030203" pitchFamily="34" charset="0"/>
            </a:endParaRPr>
          </a:p>
        </p:txBody>
      </p:sp>
      <p:sp>
        <p:nvSpPr>
          <p:cNvPr id="3074" name="Freeform 2">
            <a:extLst>
              <a:ext uri="{FF2B5EF4-FFF2-40B4-BE49-F238E27FC236}">
                <a16:creationId xmlns:a16="http://schemas.microsoft.com/office/drawing/2014/main" id="{D4B997D5-55EA-B547-9D5A-82CD7D782306}"/>
              </a:ext>
            </a:extLst>
          </p:cNvPr>
          <p:cNvSpPr>
            <a:spLocks noChangeArrowheads="1"/>
          </p:cNvSpPr>
          <p:nvPr/>
        </p:nvSpPr>
        <p:spPr bwMode="auto">
          <a:xfrm>
            <a:off x="1195016" y="4298299"/>
            <a:ext cx="1985822" cy="983178"/>
          </a:xfrm>
          <a:custGeom>
            <a:avLst/>
            <a:gdLst>
              <a:gd name="T0" fmla="*/ 4499 w 4500"/>
              <a:gd name="T1" fmla="*/ 0 h 2227"/>
              <a:gd name="T2" fmla="*/ 4499 w 4500"/>
              <a:gd name="T3" fmla="*/ 0 h 2227"/>
              <a:gd name="T4" fmla="*/ 1314 w 4500"/>
              <a:gd name="T5" fmla="*/ 2226 h 2227"/>
              <a:gd name="T6" fmla="*/ 1314 w 4500"/>
              <a:gd name="T7" fmla="*/ 2226 h 2227"/>
              <a:gd name="T8" fmla="*/ 0 w 4500"/>
              <a:gd name="T9" fmla="*/ 1364 h 2227"/>
              <a:gd name="T10" fmla="*/ 0 w 4500"/>
              <a:gd name="T11" fmla="*/ 1364 h 2227"/>
              <a:gd name="T12" fmla="*/ 4499 w 4500"/>
              <a:gd name="T13" fmla="*/ 0 h 2227"/>
            </a:gdLst>
            <a:ahLst/>
            <a:cxnLst>
              <a:cxn ang="0">
                <a:pos x="T0" y="T1"/>
              </a:cxn>
              <a:cxn ang="0">
                <a:pos x="T2" y="T3"/>
              </a:cxn>
              <a:cxn ang="0">
                <a:pos x="T4" y="T5"/>
              </a:cxn>
              <a:cxn ang="0">
                <a:pos x="T6" y="T7"/>
              </a:cxn>
              <a:cxn ang="0">
                <a:pos x="T8" y="T9"/>
              </a:cxn>
              <a:cxn ang="0">
                <a:pos x="T10" y="T11"/>
              </a:cxn>
              <a:cxn ang="0">
                <a:pos x="T12" y="T13"/>
              </a:cxn>
            </a:cxnLst>
            <a:rect l="0" t="0" r="r" b="b"/>
            <a:pathLst>
              <a:path w="4500" h="2227">
                <a:moveTo>
                  <a:pt x="4499" y="0"/>
                </a:moveTo>
                <a:lnTo>
                  <a:pt x="4499" y="0"/>
                </a:lnTo>
                <a:cubicBezTo>
                  <a:pt x="3580" y="425"/>
                  <a:pt x="2013" y="1253"/>
                  <a:pt x="1314" y="2226"/>
                </a:cubicBezTo>
                <a:lnTo>
                  <a:pt x="1314" y="2226"/>
                </a:lnTo>
                <a:cubicBezTo>
                  <a:pt x="489" y="1987"/>
                  <a:pt x="0" y="1688"/>
                  <a:pt x="0" y="1364"/>
                </a:cubicBezTo>
                <a:lnTo>
                  <a:pt x="0" y="1364"/>
                </a:lnTo>
                <a:cubicBezTo>
                  <a:pt x="0" y="727"/>
                  <a:pt x="1888" y="187"/>
                  <a:pt x="4499" y="0"/>
                </a:cubicBezTo>
              </a:path>
            </a:pathLst>
          </a:custGeom>
          <a:solidFill>
            <a:schemeClr val="accent3">
              <a:lumMod val="75000"/>
            </a:schemeClr>
          </a:solidFill>
          <a:ln>
            <a:noFill/>
          </a:ln>
          <a:effectLst/>
        </p:spPr>
        <p:txBody>
          <a:bodyPr wrap="none" anchor="ctr"/>
          <a:lstStyle/>
          <a:p>
            <a:endParaRPr lang="en-US" sz="3266" dirty="0">
              <a:latin typeface="Lato Light" panose="020F0502020204030203" pitchFamily="34" charset="0"/>
            </a:endParaRPr>
          </a:p>
        </p:txBody>
      </p:sp>
      <p:sp>
        <p:nvSpPr>
          <p:cNvPr id="3075" name="Freeform 3">
            <a:extLst>
              <a:ext uri="{FF2B5EF4-FFF2-40B4-BE49-F238E27FC236}">
                <a16:creationId xmlns:a16="http://schemas.microsoft.com/office/drawing/2014/main" id="{495A303F-0BCD-1B49-A933-840DB585DDC6}"/>
              </a:ext>
            </a:extLst>
          </p:cNvPr>
          <p:cNvSpPr>
            <a:spLocks noChangeArrowheads="1"/>
          </p:cNvSpPr>
          <p:nvPr/>
        </p:nvSpPr>
        <p:spPr bwMode="auto">
          <a:xfrm>
            <a:off x="1195016" y="2296902"/>
            <a:ext cx="4598542" cy="1399811"/>
          </a:xfrm>
          <a:custGeom>
            <a:avLst/>
            <a:gdLst>
              <a:gd name="T0" fmla="*/ 10416 w 10417"/>
              <a:gd name="T1" fmla="*/ 1153 h 3171"/>
              <a:gd name="T2" fmla="*/ 10416 w 10417"/>
              <a:gd name="T3" fmla="*/ 2889 h 3171"/>
              <a:gd name="T4" fmla="*/ 10416 w 10417"/>
              <a:gd name="T5" fmla="*/ 2889 h 3171"/>
              <a:gd name="T6" fmla="*/ 6529 w 10417"/>
              <a:gd name="T7" fmla="*/ 3170 h 3171"/>
              <a:gd name="T8" fmla="*/ 6529 w 10417"/>
              <a:gd name="T9" fmla="*/ 3170 h 3171"/>
              <a:gd name="T10" fmla="*/ 0 w 10417"/>
              <a:gd name="T11" fmla="*/ 1736 h 3171"/>
              <a:gd name="T12" fmla="*/ 0 w 10417"/>
              <a:gd name="T13" fmla="*/ 0 h 3171"/>
              <a:gd name="T14" fmla="*/ 0 w 10417"/>
              <a:gd name="T15" fmla="*/ 0 h 3171"/>
              <a:gd name="T16" fmla="*/ 1334 w 10417"/>
              <a:gd name="T17" fmla="*/ 869 h 3171"/>
              <a:gd name="T18" fmla="*/ 1334 w 10417"/>
              <a:gd name="T19" fmla="*/ 869 h 3171"/>
              <a:gd name="T20" fmla="*/ 6529 w 10417"/>
              <a:gd name="T21" fmla="*/ 1435 h 3171"/>
              <a:gd name="T22" fmla="*/ 6529 w 10417"/>
              <a:gd name="T23" fmla="*/ 1435 h 3171"/>
              <a:gd name="T24" fmla="*/ 10416 w 10417"/>
              <a:gd name="T25" fmla="*/ 1153 h 3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7" h="3171">
                <a:moveTo>
                  <a:pt x="10416" y="1153"/>
                </a:moveTo>
                <a:lnTo>
                  <a:pt x="10416" y="2889"/>
                </a:lnTo>
                <a:lnTo>
                  <a:pt x="10416" y="2889"/>
                </a:lnTo>
                <a:cubicBezTo>
                  <a:pt x="9330" y="3065"/>
                  <a:pt x="7985" y="3170"/>
                  <a:pt x="6529" y="3170"/>
                </a:cubicBezTo>
                <a:lnTo>
                  <a:pt x="6529" y="3170"/>
                </a:lnTo>
                <a:cubicBezTo>
                  <a:pt x="2924" y="3170"/>
                  <a:pt x="0" y="2528"/>
                  <a:pt x="0" y="1736"/>
                </a:cubicBezTo>
                <a:lnTo>
                  <a:pt x="0" y="0"/>
                </a:lnTo>
                <a:lnTo>
                  <a:pt x="0" y="0"/>
                </a:lnTo>
                <a:cubicBezTo>
                  <a:pt x="0" y="327"/>
                  <a:pt x="497" y="628"/>
                  <a:pt x="1334" y="869"/>
                </a:cubicBezTo>
                <a:lnTo>
                  <a:pt x="1334" y="869"/>
                </a:lnTo>
                <a:cubicBezTo>
                  <a:pt x="2526" y="1213"/>
                  <a:pt x="4409" y="1435"/>
                  <a:pt x="6529" y="1435"/>
                </a:cubicBezTo>
                <a:lnTo>
                  <a:pt x="6529" y="1435"/>
                </a:lnTo>
                <a:cubicBezTo>
                  <a:pt x="7986" y="1435"/>
                  <a:pt x="9330" y="1330"/>
                  <a:pt x="10416" y="1153"/>
                </a:cubicBezTo>
              </a:path>
            </a:pathLst>
          </a:custGeom>
          <a:solidFill>
            <a:schemeClr val="accent1"/>
          </a:solidFill>
          <a:ln>
            <a:noFill/>
          </a:ln>
          <a:effectLst/>
        </p:spPr>
        <p:txBody>
          <a:bodyPr wrap="none" anchor="ctr"/>
          <a:lstStyle/>
          <a:p>
            <a:endParaRPr lang="en-US" sz="3266" dirty="0">
              <a:latin typeface="Lato Light" panose="020F0502020204030203" pitchFamily="34" charset="0"/>
            </a:endParaRPr>
          </a:p>
        </p:txBody>
      </p:sp>
      <p:sp>
        <p:nvSpPr>
          <p:cNvPr id="3076" name="Freeform 4">
            <a:extLst>
              <a:ext uri="{FF2B5EF4-FFF2-40B4-BE49-F238E27FC236}">
                <a16:creationId xmlns:a16="http://schemas.microsoft.com/office/drawing/2014/main" id="{E299F313-A972-D846-B09E-7EB8E19F862C}"/>
              </a:ext>
            </a:extLst>
          </p:cNvPr>
          <p:cNvSpPr>
            <a:spLocks noChangeArrowheads="1"/>
          </p:cNvSpPr>
          <p:nvPr/>
        </p:nvSpPr>
        <p:spPr bwMode="auto">
          <a:xfrm>
            <a:off x="1195016" y="1695316"/>
            <a:ext cx="1985822" cy="983177"/>
          </a:xfrm>
          <a:custGeom>
            <a:avLst/>
            <a:gdLst>
              <a:gd name="T0" fmla="*/ 4499 w 4500"/>
              <a:gd name="T1" fmla="*/ 0 h 2227"/>
              <a:gd name="T2" fmla="*/ 4499 w 4500"/>
              <a:gd name="T3" fmla="*/ 0 h 2227"/>
              <a:gd name="T4" fmla="*/ 1314 w 4500"/>
              <a:gd name="T5" fmla="*/ 2226 h 2227"/>
              <a:gd name="T6" fmla="*/ 1314 w 4500"/>
              <a:gd name="T7" fmla="*/ 2226 h 2227"/>
              <a:gd name="T8" fmla="*/ 0 w 4500"/>
              <a:gd name="T9" fmla="*/ 1363 h 2227"/>
              <a:gd name="T10" fmla="*/ 0 w 4500"/>
              <a:gd name="T11" fmla="*/ 1363 h 2227"/>
              <a:gd name="T12" fmla="*/ 4499 w 4500"/>
              <a:gd name="T13" fmla="*/ 0 h 2227"/>
            </a:gdLst>
            <a:ahLst/>
            <a:cxnLst>
              <a:cxn ang="0">
                <a:pos x="T0" y="T1"/>
              </a:cxn>
              <a:cxn ang="0">
                <a:pos x="T2" y="T3"/>
              </a:cxn>
              <a:cxn ang="0">
                <a:pos x="T4" y="T5"/>
              </a:cxn>
              <a:cxn ang="0">
                <a:pos x="T6" y="T7"/>
              </a:cxn>
              <a:cxn ang="0">
                <a:pos x="T8" y="T9"/>
              </a:cxn>
              <a:cxn ang="0">
                <a:pos x="T10" y="T11"/>
              </a:cxn>
              <a:cxn ang="0">
                <a:pos x="T12" y="T13"/>
              </a:cxn>
            </a:cxnLst>
            <a:rect l="0" t="0" r="r" b="b"/>
            <a:pathLst>
              <a:path w="4500" h="2227">
                <a:moveTo>
                  <a:pt x="4499" y="0"/>
                </a:moveTo>
                <a:lnTo>
                  <a:pt x="4499" y="0"/>
                </a:lnTo>
                <a:cubicBezTo>
                  <a:pt x="3580" y="425"/>
                  <a:pt x="2013" y="1252"/>
                  <a:pt x="1314" y="2226"/>
                </a:cubicBezTo>
                <a:lnTo>
                  <a:pt x="1314" y="2226"/>
                </a:lnTo>
                <a:cubicBezTo>
                  <a:pt x="489" y="1987"/>
                  <a:pt x="0" y="1688"/>
                  <a:pt x="0" y="1363"/>
                </a:cubicBezTo>
                <a:lnTo>
                  <a:pt x="0" y="1363"/>
                </a:lnTo>
                <a:cubicBezTo>
                  <a:pt x="0" y="727"/>
                  <a:pt x="1888" y="186"/>
                  <a:pt x="4499" y="0"/>
                </a:cubicBezTo>
              </a:path>
            </a:pathLst>
          </a:custGeom>
          <a:solidFill>
            <a:schemeClr val="accent1">
              <a:lumMod val="75000"/>
            </a:schemeClr>
          </a:solidFill>
          <a:ln>
            <a:noFill/>
          </a:ln>
          <a:effectLst/>
        </p:spPr>
        <p:txBody>
          <a:bodyPr wrap="none" anchor="ctr"/>
          <a:lstStyle/>
          <a:p>
            <a:endParaRPr lang="en-US" sz="3266" dirty="0">
              <a:latin typeface="Lato Light" panose="020F0502020204030203" pitchFamily="34" charset="0"/>
            </a:endParaRPr>
          </a:p>
        </p:txBody>
      </p:sp>
      <p:sp>
        <p:nvSpPr>
          <p:cNvPr id="3077" name="Freeform 5">
            <a:extLst>
              <a:ext uri="{FF2B5EF4-FFF2-40B4-BE49-F238E27FC236}">
                <a16:creationId xmlns:a16="http://schemas.microsoft.com/office/drawing/2014/main" id="{9CA7FDCC-DAEB-4545-996A-FE634DAF88D6}"/>
              </a:ext>
            </a:extLst>
          </p:cNvPr>
          <p:cNvSpPr>
            <a:spLocks noChangeArrowheads="1"/>
          </p:cNvSpPr>
          <p:nvPr/>
        </p:nvSpPr>
        <p:spPr bwMode="auto">
          <a:xfrm>
            <a:off x="1195016" y="3597421"/>
            <a:ext cx="4598542" cy="1399811"/>
          </a:xfrm>
          <a:custGeom>
            <a:avLst/>
            <a:gdLst>
              <a:gd name="T0" fmla="*/ 10416 w 10417"/>
              <a:gd name="T1" fmla="*/ 1151 h 3171"/>
              <a:gd name="T2" fmla="*/ 10416 w 10417"/>
              <a:gd name="T3" fmla="*/ 2888 h 3171"/>
              <a:gd name="T4" fmla="*/ 10416 w 10417"/>
              <a:gd name="T5" fmla="*/ 2888 h 3171"/>
              <a:gd name="T6" fmla="*/ 6529 w 10417"/>
              <a:gd name="T7" fmla="*/ 3170 h 3171"/>
              <a:gd name="T8" fmla="*/ 6529 w 10417"/>
              <a:gd name="T9" fmla="*/ 3170 h 3171"/>
              <a:gd name="T10" fmla="*/ 0 w 10417"/>
              <a:gd name="T11" fmla="*/ 1735 h 3171"/>
              <a:gd name="T12" fmla="*/ 0 w 10417"/>
              <a:gd name="T13" fmla="*/ 0 h 3171"/>
              <a:gd name="T14" fmla="*/ 0 w 10417"/>
              <a:gd name="T15" fmla="*/ 0 h 3171"/>
              <a:gd name="T16" fmla="*/ 1334 w 10417"/>
              <a:gd name="T17" fmla="*/ 868 h 3171"/>
              <a:gd name="T18" fmla="*/ 1334 w 10417"/>
              <a:gd name="T19" fmla="*/ 868 h 3171"/>
              <a:gd name="T20" fmla="*/ 6529 w 10417"/>
              <a:gd name="T21" fmla="*/ 1433 h 3171"/>
              <a:gd name="T22" fmla="*/ 6529 w 10417"/>
              <a:gd name="T23" fmla="*/ 1433 h 3171"/>
              <a:gd name="T24" fmla="*/ 10416 w 10417"/>
              <a:gd name="T25" fmla="*/ 1151 h 3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7" h="3171">
                <a:moveTo>
                  <a:pt x="10416" y="1151"/>
                </a:moveTo>
                <a:lnTo>
                  <a:pt x="10416" y="2888"/>
                </a:lnTo>
                <a:lnTo>
                  <a:pt x="10416" y="2888"/>
                </a:lnTo>
                <a:cubicBezTo>
                  <a:pt x="9330" y="3064"/>
                  <a:pt x="7985" y="3170"/>
                  <a:pt x="6529" y="3170"/>
                </a:cubicBezTo>
                <a:lnTo>
                  <a:pt x="6529" y="3170"/>
                </a:lnTo>
                <a:cubicBezTo>
                  <a:pt x="2924" y="3170"/>
                  <a:pt x="0" y="2527"/>
                  <a:pt x="0" y="1735"/>
                </a:cubicBezTo>
                <a:lnTo>
                  <a:pt x="0" y="0"/>
                </a:lnTo>
                <a:lnTo>
                  <a:pt x="0" y="0"/>
                </a:lnTo>
                <a:cubicBezTo>
                  <a:pt x="0" y="327"/>
                  <a:pt x="497" y="629"/>
                  <a:pt x="1334" y="868"/>
                </a:cubicBezTo>
                <a:lnTo>
                  <a:pt x="1334" y="868"/>
                </a:lnTo>
                <a:cubicBezTo>
                  <a:pt x="2526" y="1211"/>
                  <a:pt x="4409" y="1433"/>
                  <a:pt x="6529" y="1433"/>
                </a:cubicBezTo>
                <a:lnTo>
                  <a:pt x="6529" y="1433"/>
                </a:lnTo>
                <a:cubicBezTo>
                  <a:pt x="7986" y="1433"/>
                  <a:pt x="9330" y="1328"/>
                  <a:pt x="10416" y="1151"/>
                </a:cubicBezTo>
              </a:path>
            </a:pathLst>
          </a:custGeom>
          <a:solidFill>
            <a:schemeClr val="accent2"/>
          </a:solidFill>
          <a:ln>
            <a:noFill/>
          </a:ln>
          <a:effectLst/>
        </p:spPr>
        <p:txBody>
          <a:bodyPr wrap="none" anchor="ctr"/>
          <a:lstStyle/>
          <a:p>
            <a:endParaRPr lang="en-US" sz="3266" dirty="0">
              <a:latin typeface="Lato Light" panose="020F0502020204030203" pitchFamily="34" charset="0"/>
            </a:endParaRPr>
          </a:p>
        </p:txBody>
      </p:sp>
      <p:sp>
        <p:nvSpPr>
          <p:cNvPr id="3078" name="Freeform 6">
            <a:extLst>
              <a:ext uri="{FF2B5EF4-FFF2-40B4-BE49-F238E27FC236}">
                <a16:creationId xmlns:a16="http://schemas.microsoft.com/office/drawing/2014/main" id="{369E657F-6DD9-094D-AD15-ACA6A2C252FC}"/>
              </a:ext>
            </a:extLst>
          </p:cNvPr>
          <p:cNvSpPr>
            <a:spLocks noChangeArrowheads="1"/>
          </p:cNvSpPr>
          <p:nvPr/>
        </p:nvSpPr>
        <p:spPr bwMode="auto">
          <a:xfrm>
            <a:off x="1195016" y="4899887"/>
            <a:ext cx="4598541" cy="1214010"/>
          </a:xfrm>
          <a:custGeom>
            <a:avLst/>
            <a:gdLst>
              <a:gd name="T0" fmla="*/ 10416 w 10417"/>
              <a:gd name="T1" fmla="*/ 1152 h 3171"/>
              <a:gd name="T2" fmla="*/ 10416 w 10417"/>
              <a:gd name="T3" fmla="*/ 2888 h 3171"/>
              <a:gd name="T4" fmla="*/ 10416 w 10417"/>
              <a:gd name="T5" fmla="*/ 2888 h 3171"/>
              <a:gd name="T6" fmla="*/ 6529 w 10417"/>
              <a:gd name="T7" fmla="*/ 3170 h 3171"/>
              <a:gd name="T8" fmla="*/ 6529 w 10417"/>
              <a:gd name="T9" fmla="*/ 3170 h 3171"/>
              <a:gd name="T10" fmla="*/ 0 w 10417"/>
              <a:gd name="T11" fmla="*/ 1735 h 3171"/>
              <a:gd name="T12" fmla="*/ 0 w 10417"/>
              <a:gd name="T13" fmla="*/ 0 h 3171"/>
              <a:gd name="T14" fmla="*/ 0 w 10417"/>
              <a:gd name="T15" fmla="*/ 0 h 3171"/>
              <a:gd name="T16" fmla="*/ 1334 w 10417"/>
              <a:gd name="T17" fmla="*/ 868 h 3171"/>
              <a:gd name="T18" fmla="*/ 1334 w 10417"/>
              <a:gd name="T19" fmla="*/ 868 h 3171"/>
              <a:gd name="T20" fmla="*/ 6529 w 10417"/>
              <a:gd name="T21" fmla="*/ 1434 h 3171"/>
              <a:gd name="T22" fmla="*/ 6529 w 10417"/>
              <a:gd name="T23" fmla="*/ 1434 h 3171"/>
              <a:gd name="T24" fmla="*/ 10416 w 10417"/>
              <a:gd name="T25" fmla="*/ 1152 h 3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7" h="3171">
                <a:moveTo>
                  <a:pt x="10416" y="1152"/>
                </a:moveTo>
                <a:lnTo>
                  <a:pt x="10416" y="2888"/>
                </a:lnTo>
                <a:lnTo>
                  <a:pt x="10416" y="2888"/>
                </a:lnTo>
                <a:cubicBezTo>
                  <a:pt x="9330" y="3065"/>
                  <a:pt x="7985" y="3170"/>
                  <a:pt x="6529" y="3170"/>
                </a:cubicBezTo>
                <a:lnTo>
                  <a:pt x="6529" y="3170"/>
                </a:lnTo>
                <a:cubicBezTo>
                  <a:pt x="2924" y="3170"/>
                  <a:pt x="0" y="2528"/>
                  <a:pt x="0" y="1735"/>
                </a:cubicBezTo>
                <a:lnTo>
                  <a:pt x="0" y="0"/>
                </a:lnTo>
                <a:lnTo>
                  <a:pt x="0" y="0"/>
                </a:lnTo>
                <a:cubicBezTo>
                  <a:pt x="0" y="327"/>
                  <a:pt x="497" y="628"/>
                  <a:pt x="1334" y="868"/>
                </a:cubicBezTo>
                <a:lnTo>
                  <a:pt x="1334" y="868"/>
                </a:lnTo>
                <a:cubicBezTo>
                  <a:pt x="2526" y="1212"/>
                  <a:pt x="4409" y="1434"/>
                  <a:pt x="6529" y="1434"/>
                </a:cubicBezTo>
                <a:lnTo>
                  <a:pt x="6529" y="1434"/>
                </a:lnTo>
                <a:cubicBezTo>
                  <a:pt x="7986" y="1434"/>
                  <a:pt x="9330" y="1329"/>
                  <a:pt x="10416" y="1152"/>
                </a:cubicBezTo>
              </a:path>
            </a:pathLst>
          </a:custGeom>
          <a:solidFill>
            <a:schemeClr val="accent3"/>
          </a:solidFill>
          <a:ln>
            <a:noFill/>
          </a:ln>
          <a:effectLst/>
        </p:spPr>
        <p:txBody>
          <a:bodyPr wrap="none" anchor="ctr"/>
          <a:lstStyle/>
          <a:p>
            <a:endParaRPr lang="en-US" sz="3266" dirty="0">
              <a:latin typeface="Lato Light" panose="020F0502020204030203" pitchFamily="34" charset="0"/>
            </a:endParaRPr>
          </a:p>
        </p:txBody>
      </p:sp>
      <p:sp>
        <p:nvSpPr>
          <p:cNvPr id="12" name="Freeform 1">
            <a:extLst>
              <a:ext uri="{FF2B5EF4-FFF2-40B4-BE49-F238E27FC236}">
                <a16:creationId xmlns:a16="http://schemas.microsoft.com/office/drawing/2014/main" id="{94001FD0-17B0-8D44-9567-F44314CEC631}"/>
              </a:ext>
            </a:extLst>
          </p:cNvPr>
          <p:cNvSpPr>
            <a:spLocks noChangeArrowheads="1"/>
          </p:cNvSpPr>
          <p:nvPr/>
        </p:nvSpPr>
        <p:spPr bwMode="auto">
          <a:xfrm>
            <a:off x="6398442" y="2995835"/>
            <a:ext cx="1985822" cy="983177"/>
          </a:xfrm>
          <a:custGeom>
            <a:avLst/>
            <a:gdLst>
              <a:gd name="T0" fmla="*/ 4499 w 4500"/>
              <a:gd name="T1" fmla="*/ 0 h 2228"/>
              <a:gd name="T2" fmla="*/ 4499 w 4500"/>
              <a:gd name="T3" fmla="*/ 0 h 2228"/>
              <a:gd name="T4" fmla="*/ 1314 w 4500"/>
              <a:gd name="T5" fmla="*/ 2227 h 2228"/>
              <a:gd name="T6" fmla="*/ 1314 w 4500"/>
              <a:gd name="T7" fmla="*/ 2227 h 2228"/>
              <a:gd name="T8" fmla="*/ 0 w 4500"/>
              <a:gd name="T9" fmla="*/ 1364 h 2228"/>
              <a:gd name="T10" fmla="*/ 0 w 4500"/>
              <a:gd name="T11" fmla="*/ 1364 h 2228"/>
              <a:gd name="T12" fmla="*/ 4499 w 4500"/>
              <a:gd name="T13" fmla="*/ 0 h 2228"/>
            </a:gdLst>
            <a:ahLst/>
            <a:cxnLst>
              <a:cxn ang="0">
                <a:pos x="T0" y="T1"/>
              </a:cxn>
              <a:cxn ang="0">
                <a:pos x="T2" y="T3"/>
              </a:cxn>
              <a:cxn ang="0">
                <a:pos x="T4" y="T5"/>
              </a:cxn>
              <a:cxn ang="0">
                <a:pos x="T6" y="T7"/>
              </a:cxn>
              <a:cxn ang="0">
                <a:pos x="T8" y="T9"/>
              </a:cxn>
              <a:cxn ang="0">
                <a:pos x="T10" y="T11"/>
              </a:cxn>
              <a:cxn ang="0">
                <a:pos x="T12" y="T13"/>
              </a:cxn>
            </a:cxnLst>
            <a:rect l="0" t="0" r="r" b="b"/>
            <a:pathLst>
              <a:path w="4500" h="2228">
                <a:moveTo>
                  <a:pt x="4499" y="0"/>
                </a:moveTo>
                <a:lnTo>
                  <a:pt x="4499" y="0"/>
                </a:lnTo>
                <a:cubicBezTo>
                  <a:pt x="3580" y="425"/>
                  <a:pt x="2013" y="1253"/>
                  <a:pt x="1314" y="2227"/>
                </a:cubicBezTo>
                <a:lnTo>
                  <a:pt x="1314" y="2227"/>
                </a:lnTo>
                <a:cubicBezTo>
                  <a:pt x="489" y="1988"/>
                  <a:pt x="0" y="1689"/>
                  <a:pt x="0" y="1364"/>
                </a:cubicBezTo>
                <a:lnTo>
                  <a:pt x="0" y="1364"/>
                </a:lnTo>
                <a:cubicBezTo>
                  <a:pt x="0" y="727"/>
                  <a:pt x="1888" y="188"/>
                  <a:pt x="4499" y="0"/>
                </a:cubicBezTo>
              </a:path>
            </a:pathLst>
          </a:custGeom>
          <a:solidFill>
            <a:schemeClr val="accent5">
              <a:lumMod val="75000"/>
            </a:schemeClr>
          </a:solidFill>
          <a:ln>
            <a:noFill/>
          </a:ln>
          <a:effectLst/>
        </p:spPr>
        <p:txBody>
          <a:bodyPr wrap="none" anchor="ctr"/>
          <a:lstStyle/>
          <a:p>
            <a:endParaRPr lang="en-US" sz="3266" dirty="0">
              <a:latin typeface="Lato Light" panose="020F0502020204030203" pitchFamily="34" charset="0"/>
            </a:endParaRPr>
          </a:p>
        </p:txBody>
      </p:sp>
      <p:sp>
        <p:nvSpPr>
          <p:cNvPr id="13" name="Freeform 2">
            <a:extLst>
              <a:ext uri="{FF2B5EF4-FFF2-40B4-BE49-F238E27FC236}">
                <a16:creationId xmlns:a16="http://schemas.microsoft.com/office/drawing/2014/main" id="{CD525BCC-DD44-F94B-AA72-93301BDC8BCE}"/>
              </a:ext>
            </a:extLst>
          </p:cNvPr>
          <p:cNvSpPr>
            <a:spLocks noChangeArrowheads="1"/>
          </p:cNvSpPr>
          <p:nvPr/>
        </p:nvSpPr>
        <p:spPr bwMode="auto">
          <a:xfrm>
            <a:off x="6398442" y="4298299"/>
            <a:ext cx="1985822" cy="983178"/>
          </a:xfrm>
          <a:custGeom>
            <a:avLst/>
            <a:gdLst>
              <a:gd name="T0" fmla="*/ 4499 w 4500"/>
              <a:gd name="T1" fmla="*/ 0 h 2227"/>
              <a:gd name="T2" fmla="*/ 4499 w 4500"/>
              <a:gd name="T3" fmla="*/ 0 h 2227"/>
              <a:gd name="T4" fmla="*/ 1314 w 4500"/>
              <a:gd name="T5" fmla="*/ 2226 h 2227"/>
              <a:gd name="T6" fmla="*/ 1314 w 4500"/>
              <a:gd name="T7" fmla="*/ 2226 h 2227"/>
              <a:gd name="T8" fmla="*/ 0 w 4500"/>
              <a:gd name="T9" fmla="*/ 1364 h 2227"/>
              <a:gd name="T10" fmla="*/ 0 w 4500"/>
              <a:gd name="T11" fmla="*/ 1364 h 2227"/>
              <a:gd name="T12" fmla="*/ 4499 w 4500"/>
              <a:gd name="T13" fmla="*/ 0 h 2227"/>
            </a:gdLst>
            <a:ahLst/>
            <a:cxnLst>
              <a:cxn ang="0">
                <a:pos x="T0" y="T1"/>
              </a:cxn>
              <a:cxn ang="0">
                <a:pos x="T2" y="T3"/>
              </a:cxn>
              <a:cxn ang="0">
                <a:pos x="T4" y="T5"/>
              </a:cxn>
              <a:cxn ang="0">
                <a:pos x="T6" y="T7"/>
              </a:cxn>
              <a:cxn ang="0">
                <a:pos x="T8" y="T9"/>
              </a:cxn>
              <a:cxn ang="0">
                <a:pos x="T10" y="T11"/>
              </a:cxn>
              <a:cxn ang="0">
                <a:pos x="T12" y="T13"/>
              </a:cxn>
            </a:cxnLst>
            <a:rect l="0" t="0" r="r" b="b"/>
            <a:pathLst>
              <a:path w="4500" h="2227">
                <a:moveTo>
                  <a:pt x="4499" y="0"/>
                </a:moveTo>
                <a:lnTo>
                  <a:pt x="4499" y="0"/>
                </a:lnTo>
                <a:cubicBezTo>
                  <a:pt x="3580" y="425"/>
                  <a:pt x="2013" y="1253"/>
                  <a:pt x="1314" y="2226"/>
                </a:cubicBezTo>
                <a:lnTo>
                  <a:pt x="1314" y="2226"/>
                </a:lnTo>
                <a:cubicBezTo>
                  <a:pt x="489" y="1987"/>
                  <a:pt x="0" y="1688"/>
                  <a:pt x="0" y="1364"/>
                </a:cubicBezTo>
                <a:lnTo>
                  <a:pt x="0" y="1364"/>
                </a:lnTo>
                <a:cubicBezTo>
                  <a:pt x="0" y="727"/>
                  <a:pt x="1888" y="187"/>
                  <a:pt x="4499" y="0"/>
                </a:cubicBezTo>
              </a:path>
            </a:pathLst>
          </a:custGeom>
          <a:solidFill>
            <a:schemeClr val="accent6">
              <a:lumMod val="75000"/>
            </a:schemeClr>
          </a:solidFill>
          <a:ln>
            <a:noFill/>
          </a:ln>
          <a:effectLst/>
        </p:spPr>
        <p:txBody>
          <a:bodyPr wrap="none" anchor="ctr"/>
          <a:lstStyle/>
          <a:p>
            <a:endParaRPr lang="en-US" sz="3266" dirty="0">
              <a:latin typeface="Lato Light" panose="020F0502020204030203" pitchFamily="34" charset="0"/>
            </a:endParaRPr>
          </a:p>
        </p:txBody>
      </p:sp>
      <p:sp>
        <p:nvSpPr>
          <p:cNvPr id="14" name="Freeform 3">
            <a:extLst>
              <a:ext uri="{FF2B5EF4-FFF2-40B4-BE49-F238E27FC236}">
                <a16:creationId xmlns:a16="http://schemas.microsoft.com/office/drawing/2014/main" id="{923D515D-DF35-424A-9C2E-598E53BAED04}"/>
              </a:ext>
            </a:extLst>
          </p:cNvPr>
          <p:cNvSpPr>
            <a:spLocks noChangeArrowheads="1"/>
          </p:cNvSpPr>
          <p:nvPr/>
        </p:nvSpPr>
        <p:spPr bwMode="auto">
          <a:xfrm>
            <a:off x="6398443" y="2296902"/>
            <a:ext cx="4598542" cy="1399811"/>
          </a:xfrm>
          <a:custGeom>
            <a:avLst/>
            <a:gdLst>
              <a:gd name="T0" fmla="*/ 10416 w 10417"/>
              <a:gd name="T1" fmla="*/ 1153 h 3171"/>
              <a:gd name="T2" fmla="*/ 10416 w 10417"/>
              <a:gd name="T3" fmla="*/ 2889 h 3171"/>
              <a:gd name="T4" fmla="*/ 10416 w 10417"/>
              <a:gd name="T5" fmla="*/ 2889 h 3171"/>
              <a:gd name="T6" fmla="*/ 6529 w 10417"/>
              <a:gd name="T7" fmla="*/ 3170 h 3171"/>
              <a:gd name="T8" fmla="*/ 6529 w 10417"/>
              <a:gd name="T9" fmla="*/ 3170 h 3171"/>
              <a:gd name="T10" fmla="*/ 0 w 10417"/>
              <a:gd name="T11" fmla="*/ 1736 h 3171"/>
              <a:gd name="T12" fmla="*/ 0 w 10417"/>
              <a:gd name="T13" fmla="*/ 0 h 3171"/>
              <a:gd name="T14" fmla="*/ 0 w 10417"/>
              <a:gd name="T15" fmla="*/ 0 h 3171"/>
              <a:gd name="T16" fmla="*/ 1334 w 10417"/>
              <a:gd name="T17" fmla="*/ 869 h 3171"/>
              <a:gd name="T18" fmla="*/ 1334 w 10417"/>
              <a:gd name="T19" fmla="*/ 869 h 3171"/>
              <a:gd name="T20" fmla="*/ 6529 w 10417"/>
              <a:gd name="T21" fmla="*/ 1435 h 3171"/>
              <a:gd name="T22" fmla="*/ 6529 w 10417"/>
              <a:gd name="T23" fmla="*/ 1435 h 3171"/>
              <a:gd name="T24" fmla="*/ 10416 w 10417"/>
              <a:gd name="T25" fmla="*/ 1153 h 3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7" h="3171">
                <a:moveTo>
                  <a:pt x="10416" y="1153"/>
                </a:moveTo>
                <a:lnTo>
                  <a:pt x="10416" y="2889"/>
                </a:lnTo>
                <a:lnTo>
                  <a:pt x="10416" y="2889"/>
                </a:lnTo>
                <a:cubicBezTo>
                  <a:pt x="9330" y="3065"/>
                  <a:pt x="7985" y="3170"/>
                  <a:pt x="6529" y="3170"/>
                </a:cubicBezTo>
                <a:lnTo>
                  <a:pt x="6529" y="3170"/>
                </a:lnTo>
                <a:cubicBezTo>
                  <a:pt x="2924" y="3170"/>
                  <a:pt x="0" y="2528"/>
                  <a:pt x="0" y="1736"/>
                </a:cubicBezTo>
                <a:lnTo>
                  <a:pt x="0" y="0"/>
                </a:lnTo>
                <a:lnTo>
                  <a:pt x="0" y="0"/>
                </a:lnTo>
                <a:cubicBezTo>
                  <a:pt x="0" y="327"/>
                  <a:pt x="497" y="628"/>
                  <a:pt x="1334" y="869"/>
                </a:cubicBezTo>
                <a:lnTo>
                  <a:pt x="1334" y="869"/>
                </a:lnTo>
                <a:cubicBezTo>
                  <a:pt x="2526" y="1213"/>
                  <a:pt x="4409" y="1435"/>
                  <a:pt x="6529" y="1435"/>
                </a:cubicBezTo>
                <a:lnTo>
                  <a:pt x="6529" y="1435"/>
                </a:lnTo>
                <a:cubicBezTo>
                  <a:pt x="7986" y="1435"/>
                  <a:pt x="9330" y="1330"/>
                  <a:pt x="10416" y="1153"/>
                </a:cubicBezTo>
              </a:path>
            </a:pathLst>
          </a:custGeom>
          <a:solidFill>
            <a:schemeClr val="accent4"/>
          </a:solidFill>
          <a:ln>
            <a:noFill/>
          </a:ln>
          <a:effectLst/>
        </p:spPr>
        <p:txBody>
          <a:bodyPr wrap="none" anchor="ctr"/>
          <a:lstStyle/>
          <a:p>
            <a:endParaRPr lang="en-US" sz="3266" dirty="0">
              <a:latin typeface="Lato Light" panose="020F0502020204030203" pitchFamily="34" charset="0"/>
            </a:endParaRPr>
          </a:p>
        </p:txBody>
      </p:sp>
      <p:sp>
        <p:nvSpPr>
          <p:cNvPr id="15" name="Freeform 4">
            <a:extLst>
              <a:ext uri="{FF2B5EF4-FFF2-40B4-BE49-F238E27FC236}">
                <a16:creationId xmlns:a16="http://schemas.microsoft.com/office/drawing/2014/main" id="{C4934C56-72C9-0A41-82BB-C4FB485AE036}"/>
              </a:ext>
            </a:extLst>
          </p:cNvPr>
          <p:cNvSpPr>
            <a:spLocks noChangeArrowheads="1"/>
          </p:cNvSpPr>
          <p:nvPr/>
        </p:nvSpPr>
        <p:spPr bwMode="auto">
          <a:xfrm>
            <a:off x="6398442" y="1695316"/>
            <a:ext cx="1985822" cy="983177"/>
          </a:xfrm>
          <a:custGeom>
            <a:avLst/>
            <a:gdLst>
              <a:gd name="T0" fmla="*/ 4499 w 4500"/>
              <a:gd name="T1" fmla="*/ 0 h 2227"/>
              <a:gd name="T2" fmla="*/ 4499 w 4500"/>
              <a:gd name="T3" fmla="*/ 0 h 2227"/>
              <a:gd name="T4" fmla="*/ 1314 w 4500"/>
              <a:gd name="T5" fmla="*/ 2226 h 2227"/>
              <a:gd name="T6" fmla="*/ 1314 w 4500"/>
              <a:gd name="T7" fmla="*/ 2226 h 2227"/>
              <a:gd name="T8" fmla="*/ 0 w 4500"/>
              <a:gd name="T9" fmla="*/ 1363 h 2227"/>
              <a:gd name="T10" fmla="*/ 0 w 4500"/>
              <a:gd name="T11" fmla="*/ 1363 h 2227"/>
              <a:gd name="T12" fmla="*/ 4499 w 4500"/>
              <a:gd name="T13" fmla="*/ 0 h 2227"/>
            </a:gdLst>
            <a:ahLst/>
            <a:cxnLst>
              <a:cxn ang="0">
                <a:pos x="T0" y="T1"/>
              </a:cxn>
              <a:cxn ang="0">
                <a:pos x="T2" y="T3"/>
              </a:cxn>
              <a:cxn ang="0">
                <a:pos x="T4" y="T5"/>
              </a:cxn>
              <a:cxn ang="0">
                <a:pos x="T6" y="T7"/>
              </a:cxn>
              <a:cxn ang="0">
                <a:pos x="T8" y="T9"/>
              </a:cxn>
              <a:cxn ang="0">
                <a:pos x="T10" y="T11"/>
              </a:cxn>
              <a:cxn ang="0">
                <a:pos x="T12" y="T13"/>
              </a:cxn>
            </a:cxnLst>
            <a:rect l="0" t="0" r="r" b="b"/>
            <a:pathLst>
              <a:path w="4500" h="2227">
                <a:moveTo>
                  <a:pt x="4499" y="0"/>
                </a:moveTo>
                <a:lnTo>
                  <a:pt x="4499" y="0"/>
                </a:lnTo>
                <a:cubicBezTo>
                  <a:pt x="3580" y="425"/>
                  <a:pt x="2013" y="1252"/>
                  <a:pt x="1314" y="2226"/>
                </a:cubicBezTo>
                <a:lnTo>
                  <a:pt x="1314" y="2226"/>
                </a:lnTo>
                <a:cubicBezTo>
                  <a:pt x="489" y="1987"/>
                  <a:pt x="0" y="1688"/>
                  <a:pt x="0" y="1363"/>
                </a:cubicBezTo>
                <a:lnTo>
                  <a:pt x="0" y="1363"/>
                </a:lnTo>
                <a:cubicBezTo>
                  <a:pt x="0" y="727"/>
                  <a:pt x="1888" y="186"/>
                  <a:pt x="4499" y="0"/>
                </a:cubicBezTo>
              </a:path>
            </a:pathLst>
          </a:custGeom>
          <a:solidFill>
            <a:schemeClr val="accent4">
              <a:lumMod val="75000"/>
            </a:schemeClr>
          </a:solidFill>
          <a:ln>
            <a:noFill/>
          </a:ln>
          <a:effectLst/>
        </p:spPr>
        <p:txBody>
          <a:bodyPr wrap="none" anchor="ctr"/>
          <a:lstStyle/>
          <a:p>
            <a:endParaRPr lang="en-US" sz="3266" dirty="0">
              <a:latin typeface="Lato Light" panose="020F0502020204030203" pitchFamily="34" charset="0"/>
            </a:endParaRPr>
          </a:p>
        </p:txBody>
      </p:sp>
      <p:sp>
        <p:nvSpPr>
          <p:cNvPr id="16" name="Freeform 5">
            <a:extLst>
              <a:ext uri="{FF2B5EF4-FFF2-40B4-BE49-F238E27FC236}">
                <a16:creationId xmlns:a16="http://schemas.microsoft.com/office/drawing/2014/main" id="{27BDC078-568D-874B-B7DC-F41E37F9E62C}"/>
              </a:ext>
            </a:extLst>
          </p:cNvPr>
          <p:cNvSpPr>
            <a:spLocks noChangeArrowheads="1"/>
          </p:cNvSpPr>
          <p:nvPr/>
        </p:nvSpPr>
        <p:spPr bwMode="auto">
          <a:xfrm>
            <a:off x="6398443" y="3597421"/>
            <a:ext cx="4598542" cy="1399811"/>
          </a:xfrm>
          <a:custGeom>
            <a:avLst/>
            <a:gdLst>
              <a:gd name="T0" fmla="*/ 10416 w 10417"/>
              <a:gd name="T1" fmla="*/ 1151 h 3171"/>
              <a:gd name="T2" fmla="*/ 10416 w 10417"/>
              <a:gd name="T3" fmla="*/ 2888 h 3171"/>
              <a:gd name="T4" fmla="*/ 10416 w 10417"/>
              <a:gd name="T5" fmla="*/ 2888 h 3171"/>
              <a:gd name="T6" fmla="*/ 6529 w 10417"/>
              <a:gd name="T7" fmla="*/ 3170 h 3171"/>
              <a:gd name="T8" fmla="*/ 6529 w 10417"/>
              <a:gd name="T9" fmla="*/ 3170 h 3171"/>
              <a:gd name="T10" fmla="*/ 0 w 10417"/>
              <a:gd name="T11" fmla="*/ 1735 h 3171"/>
              <a:gd name="T12" fmla="*/ 0 w 10417"/>
              <a:gd name="T13" fmla="*/ 0 h 3171"/>
              <a:gd name="T14" fmla="*/ 0 w 10417"/>
              <a:gd name="T15" fmla="*/ 0 h 3171"/>
              <a:gd name="T16" fmla="*/ 1334 w 10417"/>
              <a:gd name="T17" fmla="*/ 868 h 3171"/>
              <a:gd name="T18" fmla="*/ 1334 w 10417"/>
              <a:gd name="T19" fmla="*/ 868 h 3171"/>
              <a:gd name="T20" fmla="*/ 6529 w 10417"/>
              <a:gd name="T21" fmla="*/ 1433 h 3171"/>
              <a:gd name="T22" fmla="*/ 6529 w 10417"/>
              <a:gd name="T23" fmla="*/ 1433 h 3171"/>
              <a:gd name="T24" fmla="*/ 10416 w 10417"/>
              <a:gd name="T25" fmla="*/ 1151 h 3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7" h="3171">
                <a:moveTo>
                  <a:pt x="10416" y="1151"/>
                </a:moveTo>
                <a:lnTo>
                  <a:pt x="10416" y="2888"/>
                </a:lnTo>
                <a:lnTo>
                  <a:pt x="10416" y="2888"/>
                </a:lnTo>
                <a:cubicBezTo>
                  <a:pt x="9330" y="3064"/>
                  <a:pt x="7985" y="3170"/>
                  <a:pt x="6529" y="3170"/>
                </a:cubicBezTo>
                <a:lnTo>
                  <a:pt x="6529" y="3170"/>
                </a:lnTo>
                <a:cubicBezTo>
                  <a:pt x="2924" y="3170"/>
                  <a:pt x="0" y="2527"/>
                  <a:pt x="0" y="1735"/>
                </a:cubicBezTo>
                <a:lnTo>
                  <a:pt x="0" y="0"/>
                </a:lnTo>
                <a:lnTo>
                  <a:pt x="0" y="0"/>
                </a:lnTo>
                <a:cubicBezTo>
                  <a:pt x="0" y="327"/>
                  <a:pt x="497" y="629"/>
                  <a:pt x="1334" y="868"/>
                </a:cubicBezTo>
                <a:lnTo>
                  <a:pt x="1334" y="868"/>
                </a:lnTo>
                <a:cubicBezTo>
                  <a:pt x="2526" y="1211"/>
                  <a:pt x="4409" y="1433"/>
                  <a:pt x="6529" y="1433"/>
                </a:cubicBezTo>
                <a:lnTo>
                  <a:pt x="6529" y="1433"/>
                </a:lnTo>
                <a:cubicBezTo>
                  <a:pt x="7986" y="1433"/>
                  <a:pt x="9330" y="1328"/>
                  <a:pt x="10416" y="1151"/>
                </a:cubicBezTo>
              </a:path>
            </a:pathLst>
          </a:custGeom>
          <a:solidFill>
            <a:schemeClr val="accent5"/>
          </a:solidFill>
          <a:ln>
            <a:noFill/>
          </a:ln>
          <a:effectLst/>
        </p:spPr>
        <p:txBody>
          <a:bodyPr wrap="none" anchor="ctr"/>
          <a:lstStyle/>
          <a:p>
            <a:endParaRPr lang="en-US" sz="3266" dirty="0">
              <a:latin typeface="Lato Light" panose="020F0502020204030203" pitchFamily="34" charset="0"/>
            </a:endParaRPr>
          </a:p>
        </p:txBody>
      </p:sp>
      <p:sp>
        <p:nvSpPr>
          <p:cNvPr id="17" name="Freeform 6">
            <a:extLst>
              <a:ext uri="{FF2B5EF4-FFF2-40B4-BE49-F238E27FC236}">
                <a16:creationId xmlns:a16="http://schemas.microsoft.com/office/drawing/2014/main" id="{EE709DDA-E738-924B-AA97-E399FDA311E9}"/>
              </a:ext>
            </a:extLst>
          </p:cNvPr>
          <p:cNvSpPr>
            <a:spLocks noChangeArrowheads="1"/>
          </p:cNvSpPr>
          <p:nvPr/>
        </p:nvSpPr>
        <p:spPr bwMode="auto">
          <a:xfrm>
            <a:off x="6398443" y="4899887"/>
            <a:ext cx="4598541" cy="1214010"/>
          </a:xfrm>
          <a:custGeom>
            <a:avLst/>
            <a:gdLst>
              <a:gd name="T0" fmla="*/ 10416 w 10417"/>
              <a:gd name="T1" fmla="*/ 1152 h 3171"/>
              <a:gd name="T2" fmla="*/ 10416 w 10417"/>
              <a:gd name="T3" fmla="*/ 2888 h 3171"/>
              <a:gd name="T4" fmla="*/ 10416 w 10417"/>
              <a:gd name="T5" fmla="*/ 2888 h 3171"/>
              <a:gd name="T6" fmla="*/ 6529 w 10417"/>
              <a:gd name="T7" fmla="*/ 3170 h 3171"/>
              <a:gd name="T8" fmla="*/ 6529 w 10417"/>
              <a:gd name="T9" fmla="*/ 3170 h 3171"/>
              <a:gd name="T10" fmla="*/ 0 w 10417"/>
              <a:gd name="T11" fmla="*/ 1735 h 3171"/>
              <a:gd name="T12" fmla="*/ 0 w 10417"/>
              <a:gd name="T13" fmla="*/ 0 h 3171"/>
              <a:gd name="T14" fmla="*/ 0 w 10417"/>
              <a:gd name="T15" fmla="*/ 0 h 3171"/>
              <a:gd name="T16" fmla="*/ 1334 w 10417"/>
              <a:gd name="T17" fmla="*/ 868 h 3171"/>
              <a:gd name="T18" fmla="*/ 1334 w 10417"/>
              <a:gd name="T19" fmla="*/ 868 h 3171"/>
              <a:gd name="T20" fmla="*/ 6529 w 10417"/>
              <a:gd name="T21" fmla="*/ 1434 h 3171"/>
              <a:gd name="T22" fmla="*/ 6529 w 10417"/>
              <a:gd name="T23" fmla="*/ 1434 h 3171"/>
              <a:gd name="T24" fmla="*/ 10416 w 10417"/>
              <a:gd name="T25" fmla="*/ 1152 h 3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7" h="3171">
                <a:moveTo>
                  <a:pt x="10416" y="1152"/>
                </a:moveTo>
                <a:lnTo>
                  <a:pt x="10416" y="2888"/>
                </a:lnTo>
                <a:lnTo>
                  <a:pt x="10416" y="2888"/>
                </a:lnTo>
                <a:cubicBezTo>
                  <a:pt x="9330" y="3065"/>
                  <a:pt x="7985" y="3170"/>
                  <a:pt x="6529" y="3170"/>
                </a:cubicBezTo>
                <a:lnTo>
                  <a:pt x="6529" y="3170"/>
                </a:lnTo>
                <a:cubicBezTo>
                  <a:pt x="2924" y="3170"/>
                  <a:pt x="0" y="2528"/>
                  <a:pt x="0" y="1735"/>
                </a:cubicBezTo>
                <a:lnTo>
                  <a:pt x="0" y="0"/>
                </a:lnTo>
                <a:lnTo>
                  <a:pt x="0" y="0"/>
                </a:lnTo>
                <a:cubicBezTo>
                  <a:pt x="0" y="327"/>
                  <a:pt x="497" y="628"/>
                  <a:pt x="1334" y="868"/>
                </a:cubicBezTo>
                <a:lnTo>
                  <a:pt x="1334" y="868"/>
                </a:lnTo>
                <a:cubicBezTo>
                  <a:pt x="2526" y="1212"/>
                  <a:pt x="4409" y="1434"/>
                  <a:pt x="6529" y="1434"/>
                </a:cubicBezTo>
                <a:lnTo>
                  <a:pt x="6529" y="1434"/>
                </a:lnTo>
                <a:cubicBezTo>
                  <a:pt x="7986" y="1434"/>
                  <a:pt x="9330" y="1329"/>
                  <a:pt x="10416" y="1152"/>
                </a:cubicBezTo>
              </a:path>
            </a:pathLst>
          </a:custGeom>
          <a:solidFill>
            <a:schemeClr val="accent6"/>
          </a:solidFill>
          <a:ln>
            <a:noFill/>
          </a:ln>
          <a:effectLst/>
        </p:spPr>
        <p:txBody>
          <a:bodyPr wrap="none" anchor="ctr"/>
          <a:lstStyle/>
          <a:p>
            <a:endParaRPr lang="en-US" sz="3266" dirty="0">
              <a:latin typeface="Lato Light" panose="020F0502020204030203" pitchFamily="34" charset="0"/>
            </a:endParaRPr>
          </a:p>
        </p:txBody>
      </p:sp>
      <p:sp>
        <p:nvSpPr>
          <p:cNvPr id="19" name="TextBox 18">
            <a:extLst>
              <a:ext uri="{FF2B5EF4-FFF2-40B4-BE49-F238E27FC236}">
                <a16:creationId xmlns:a16="http://schemas.microsoft.com/office/drawing/2014/main" id="{27DB97BC-7CBC-BF40-A7A4-F1D318160E5A}"/>
              </a:ext>
            </a:extLst>
          </p:cNvPr>
          <p:cNvSpPr txBox="1"/>
          <p:nvPr/>
        </p:nvSpPr>
        <p:spPr>
          <a:xfrm>
            <a:off x="1973034" y="3075913"/>
            <a:ext cx="3417923" cy="369332"/>
          </a:xfrm>
          <a:prstGeom prst="rect">
            <a:avLst/>
          </a:prstGeom>
          <a:noFill/>
        </p:spPr>
        <p:txBody>
          <a:bodyPr wrap="none" rtlCol="0" anchor="ctr" anchorCtr="0">
            <a:spAutoFit/>
          </a:bodyPr>
          <a:lstStyle/>
          <a:p>
            <a:pPr algn="ctr"/>
            <a:r>
              <a:rPr lang="en-US" b="1" dirty="0">
                <a:solidFill>
                  <a:schemeClr val="bg1"/>
                </a:solidFill>
                <a:latin typeface="Poppins" pitchFamily="2" charset="77"/>
                <a:ea typeface="League Spartan" charset="0"/>
                <a:cs typeface="Poppins" pitchFamily="2" charset="77"/>
              </a:rPr>
              <a:t>INSTITUTIONAL INVESTMENT</a:t>
            </a:r>
          </a:p>
        </p:txBody>
      </p:sp>
      <p:sp>
        <p:nvSpPr>
          <p:cNvPr id="20" name="TextBox 19">
            <a:extLst>
              <a:ext uri="{FF2B5EF4-FFF2-40B4-BE49-F238E27FC236}">
                <a16:creationId xmlns:a16="http://schemas.microsoft.com/office/drawing/2014/main" id="{5601FD8F-8A3C-784C-BD28-60F148B13EB4}"/>
              </a:ext>
            </a:extLst>
          </p:cNvPr>
          <p:cNvSpPr txBox="1"/>
          <p:nvPr/>
        </p:nvSpPr>
        <p:spPr>
          <a:xfrm>
            <a:off x="2072418" y="4295088"/>
            <a:ext cx="3503931" cy="461665"/>
          </a:xfrm>
          <a:prstGeom prst="rect">
            <a:avLst/>
          </a:prstGeom>
          <a:noFill/>
        </p:spPr>
        <p:txBody>
          <a:bodyPr wrap="square" rtlCol="0" anchor="ctr" anchorCtr="0">
            <a:spAutoFit/>
          </a:bodyPr>
          <a:lstStyle/>
          <a:p>
            <a:pPr algn="ctr"/>
            <a:r>
              <a:rPr lang="en-US" sz="2400" b="1" dirty="0">
                <a:solidFill>
                  <a:schemeClr val="bg1"/>
                </a:solidFill>
                <a:latin typeface="Poppins" pitchFamily="2" charset="77"/>
                <a:ea typeface="League Spartan" charset="0"/>
                <a:cs typeface="Poppins" pitchFamily="2" charset="77"/>
              </a:rPr>
              <a:t>LEASING</a:t>
            </a:r>
          </a:p>
        </p:txBody>
      </p:sp>
      <p:sp>
        <p:nvSpPr>
          <p:cNvPr id="21" name="TextBox 20">
            <a:extLst>
              <a:ext uri="{FF2B5EF4-FFF2-40B4-BE49-F238E27FC236}">
                <a16:creationId xmlns:a16="http://schemas.microsoft.com/office/drawing/2014/main" id="{F196C053-32A7-384A-B13F-2D38FEF87CDD}"/>
              </a:ext>
            </a:extLst>
          </p:cNvPr>
          <p:cNvSpPr txBox="1"/>
          <p:nvPr/>
        </p:nvSpPr>
        <p:spPr>
          <a:xfrm>
            <a:off x="3180838" y="5565867"/>
            <a:ext cx="1126428" cy="461665"/>
          </a:xfrm>
          <a:prstGeom prst="rect">
            <a:avLst/>
          </a:prstGeom>
          <a:noFill/>
        </p:spPr>
        <p:txBody>
          <a:bodyPr wrap="square" rtlCol="0" anchor="ctr" anchorCtr="0">
            <a:spAutoFit/>
          </a:bodyPr>
          <a:lstStyle/>
          <a:p>
            <a:pPr algn="ctr"/>
            <a:r>
              <a:rPr lang="en-US" sz="2400" b="1" dirty="0">
                <a:solidFill>
                  <a:schemeClr val="bg1"/>
                </a:solidFill>
                <a:latin typeface="Poppins" pitchFamily="2" charset="77"/>
                <a:ea typeface="League Spartan" charset="0"/>
                <a:cs typeface="Poppins" pitchFamily="2" charset="77"/>
              </a:rPr>
              <a:t>LEGAL</a:t>
            </a:r>
          </a:p>
        </p:txBody>
      </p:sp>
      <p:sp>
        <p:nvSpPr>
          <p:cNvPr id="22" name="TextBox 21">
            <a:extLst>
              <a:ext uri="{FF2B5EF4-FFF2-40B4-BE49-F238E27FC236}">
                <a16:creationId xmlns:a16="http://schemas.microsoft.com/office/drawing/2014/main" id="{B8E2ADBE-9042-8F4B-998D-9D46425F4768}"/>
              </a:ext>
            </a:extLst>
          </p:cNvPr>
          <p:cNvSpPr txBox="1"/>
          <p:nvPr/>
        </p:nvSpPr>
        <p:spPr>
          <a:xfrm>
            <a:off x="7982264" y="3055498"/>
            <a:ext cx="2433208" cy="461665"/>
          </a:xfrm>
          <a:prstGeom prst="rect">
            <a:avLst/>
          </a:prstGeom>
          <a:noFill/>
        </p:spPr>
        <p:txBody>
          <a:bodyPr wrap="square" rtlCol="0" anchor="ctr" anchorCtr="0">
            <a:spAutoFit/>
          </a:bodyPr>
          <a:lstStyle/>
          <a:p>
            <a:pPr algn="ctr"/>
            <a:r>
              <a:rPr lang="en-US" sz="2400" b="1" dirty="0">
                <a:solidFill>
                  <a:schemeClr val="bg1"/>
                </a:solidFill>
                <a:latin typeface="Poppins" pitchFamily="2" charset="77"/>
                <a:ea typeface="League Spartan" charset="0"/>
                <a:cs typeface="Poppins" pitchFamily="2" charset="77"/>
              </a:rPr>
              <a:t>LIFE SCIENCES</a:t>
            </a:r>
          </a:p>
        </p:txBody>
      </p:sp>
      <p:sp>
        <p:nvSpPr>
          <p:cNvPr id="23" name="TextBox 22">
            <a:extLst>
              <a:ext uri="{FF2B5EF4-FFF2-40B4-BE49-F238E27FC236}">
                <a16:creationId xmlns:a16="http://schemas.microsoft.com/office/drawing/2014/main" id="{CAB67422-EC08-C14A-9300-EF6E1BC87917}"/>
              </a:ext>
            </a:extLst>
          </p:cNvPr>
          <p:cNvSpPr txBox="1"/>
          <p:nvPr/>
        </p:nvSpPr>
        <p:spPr>
          <a:xfrm>
            <a:off x="7116525" y="4304551"/>
            <a:ext cx="3745248" cy="461665"/>
          </a:xfrm>
          <a:prstGeom prst="rect">
            <a:avLst/>
          </a:prstGeom>
          <a:noFill/>
        </p:spPr>
        <p:txBody>
          <a:bodyPr wrap="square" rtlCol="0" anchor="ctr" anchorCtr="0">
            <a:spAutoFit/>
          </a:bodyPr>
          <a:lstStyle/>
          <a:p>
            <a:pPr algn="ctr"/>
            <a:r>
              <a:rPr lang="en-US" sz="2400" b="1" dirty="0">
                <a:solidFill>
                  <a:schemeClr val="bg1"/>
                </a:solidFill>
                <a:latin typeface="Poppins" pitchFamily="2" charset="77"/>
                <a:ea typeface="League Spartan" charset="0"/>
                <a:cs typeface="Poppins" pitchFamily="2" charset="77"/>
              </a:rPr>
              <a:t>STATE &amp; LOCAL TAXES</a:t>
            </a:r>
          </a:p>
        </p:txBody>
      </p:sp>
      <p:sp>
        <p:nvSpPr>
          <p:cNvPr id="24" name="TextBox 23">
            <a:extLst>
              <a:ext uri="{FF2B5EF4-FFF2-40B4-BE49-F238E27FC236}">
                <a16:creationId xmlns:a16="http://schemas.microsoft.com/office/drawing/2014/main" id="{13D24423-49A4-664D-86AE-57D1987CCB23}"/>
              </a:ext>
            </a:extLst>
          </p:cNvPr>
          <p:cNvSpPr txBox="1"/>
          <p:nvPr/>
        </p:nvSpPr>
        <p:spPr>
          <a:xfrm>
            <a:off x="7689979" y="5565867"/>
            <a:ext cx="3017778" cy="461665"/>
          </a:xfrm>
          <a:prstGeom prst="rect">
            <a:avLst/>
          </a:prstGeom>
          <a:noFill/>
        </p:spPr>
        <p:txBody>
          <a:bodyPr wrap="square" rtlCol="0" anchor="ctr" anchorCtr="0">
            <a:spAutoFit/>
          </a:bodyPr>
          <a:lstStyle/>
          <a:p>
            <a:pPr algn="ctr"/>
            <a:r>
              <a:rPr lang="en-US" sz="2400" b="1" dirty="0">
                <a:solidFill>
                  <a:schemeClr val="bg1"/>
                </a:solidFill>
                <a:latin typeface="Poppins" pitchFamily="2" charset="77"/>
                <a:ea typeface="League Spartan" charset="0"/>
                <a:cs typeface="Poppins" pitchFamily="2" charset="77"/>
              </a:rPr>
              <a:t>VALUATION</a:t>
            </a:r>
          </a:p>
        </p:txBody>
      </p:sp>
      <p:sp>
        <p:nvSpPr>
          <p:cNvPr id="4" name="TextBox 3">
            <a:extLst>
              <a:ext uri="{FF2B5EF4-FFF2-40B4-BE49-F238E27FC236}">
                <a16:creationId xmlns:a16="http://schemas.microsoft.com/office/drawing/2014/main" id="{8004B0C4-6E2F-C7EA-5050-ABB62CD9DAA9}"/>
              </a:ext>
            </a:extLst>
          </p:cNvPr>
          <p:cNvSpPr txBox="1"/>
          <p:nvPr/>
        </p:nvSpPr>
        <p:spPr>
          <a:xfrm>
            <a:off x="2177223" y="306626"/>
            <a:ext cx="8442438" cy="830997"/>
          </a:xfrm>
          <a:prstGeom prst="rect">
            <a:avLst/>
          </a:prstGeom>
          <a:noFill/>
        </p:spPr>
        <p:txBody>
          <a:bodyPr wrap="square" rtlCol="0">
            <a:spAutoFit/>
          </a:bodyPr>
          <a:lstStyle/>
          <a:p>
            <a:r>
              <a:rPr lang="en-US" sz="4800" b="1" dirty="0">
                <a:solidFill>
                  <a:schemeClr val="tx2"/>
                </a:solidFill>
                <a:latin typeface="Montserrat" pitchFamily="2" charset="77"/>
              </a:rPr>
              <a:t>Specialty Interest Groups</a:t>
            </a:r>
          </a:p>
        </p:txBody>
      </p:sp>
    </p:spTree>
    <p:extLst>
      <p:ext uri="{BB962C8B-B14F-4D97-AF65-F5344CB8AC3E}">
        <p14:creationId xmlns:p14="http://schemas.microsoft.com/office/powerpoint/2010/main" val="178890143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6EC99ABA-3280-EADF-A2B8-C9F05524BB93}"/>
              </a:ext>
            </a:extLst>
          </p:cNvPr>
          <p:cNvSpPr>
            <a:spLocks noGrp="1"/>
          </p:cNvSpPr>
          <p:nvPr>
            <p:ph type="title"/>
          </p:nvPr>
        </p:nvSpPr>
        <p:spPr>
          <a:xfrm>
            <a:off x="609600" y="274638"/>
            <a:ext cx="10972800" cy="1143000"/>
          </a:xfrm>
        </p:spPr>
        <p:txBody>
          <a:bodyPr>
            <a:normAutofit/>
          </a:bodyPr>
          <a:lstStyle/>
          <a:p>
            <a:pPr algn="ctr"/>
            <a:r>
              <a:rPr lang="en-US" sz="4800" b="1" dirty="0">
                <a:latin typeface="Montserrat" pitchFamily="2" charset="77"/>
              </a:rPr>
              <a:t>Real Estate Issues</a:t>
            </a:r>
            <a:r>
              <a:rPr lang="en-US" sz="4800" b="1" baseline="30000" dirty="0">
                <a:latin typeface="Montserrat" pitchFamily="2" charset="77"/>
              </a:rPr>
              <a:t>®</a:t>
            </a:r>
          </a:p>
        </p:txBody>
      </p:sp>
      <p:pic>
        <p:nvPicPr>
          <p:cNvPr id="4" name="Picture 3">
            <a:extLst>
              <a:ext uri="{FF2B5EF4-FFF2-40B4-BE49-F238E27FC236}">
                <a16:creationId xmlns:a16="http://schemas.microsoft.com/office/drawing/2014/main" id="{DB585027-01DC-CA4A-FBAB-1BA76DA94447}"/>
              </a:ext>
            </a:extLst>
          </p:cNvPr>
          <p:cNvPicPr>
            <a:picLocks noChangeAspect="1"/>
          </p:cNvPicPr>
          <p:nvPr/>
        </p:nvPicPr>
        <p:blipFill>
          <a:blip r:embed="rId3"/>
          <a:stretch>
            <a:fillRect/>
          </a:stretch>
        </p:blipFill>
        <p:spPr>
          <a:xfrm>
            <a:off x="1497497" y="1417638"/>
            <a:ext cx="9441166" cy="4767788"/>
          </a:xfrm>
          <a:prstGeom prst="rect">
            <a:avLst/>
          </a:prstGeom>
          <a:noFill/>
        </p:spPr>
      </p:pic>
    </p:spTree>
    <p:extLst>
      <p:ext uri="{BB962C8B-B14F-4D97-AF65-F5344CB8AC3E}">
        <p14:creationId xmlns:p14="http://schemas.microsoft.com/office/powerpoint/2010/main" val="148756476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4D99B-1DDD-C014-76AE-7B4E07A13D4F}"/>
              </a:ext>
            </a:extLst>
          </p:cNvPr>
          <p:cNvSpPr>
            <a:spLocks noGrp="1"/>
          </p:cNvSpPr>
          <p:nvPr>
            <p:ph type="title"/>
          </p:nvPr>
        </p:nvSpPr>
        <p:spPr/>
        <p:txBody>
          <a:bodyPr>
            <a:normAutofit/>
          </a:bodyPr>
          <a:lstStyle/>
          <a:p>
            <a:pPr algn="ctr"/>
            <a:r>
              <a:rPr lang="en-US" sz="4800" b="1" dirty="0">
                <a:solidFill>
                  <a:schemeClr val="tx2"/>
                </a:solidFill>
                <a:latin typeface="Montserrat" pitchFamily="2" charset="77"/>
              </a:rPr>
              <a:t>Want $10,000?</a:t>
            </a:r>
          </a:p>
        </p:txBody>
      </p:sp>
      <p:pic>
        <p:nvPicPr>
          <p:cNvPr id="5" name="Content Placeholder 4" descr="A white text on a grey background&#10;&#10;Description automatically generated">
            <a:extLst>
              <a:ext uri="{FF2B5EF4-FFF2-40B4-BE49-F238E27FC236}">
                <a16:creationId xmlns:a16="http://schemas.microsoft.com/office/drawing/2014/main" id="{D69D52B2-78DB-6D9F-990F-5E9A49ABAE1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09600" y="2293461"/>
            <a:ext cx="10972800" cy="3139440"/>
          </a:xfrm>
        </p:spPr>
      </p:pic>
    </p:spTree>
    <p:extLst>
      <p:ext uri="{BB962C8B-B14F-4D97-AF65-F5344CB8AC3E}">
        <p14:creationId xmlns:p14="http://schemas.microsoft.com/office/powerpoint/2010/main" val="86077500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04BB8-5B6C-3752-22D1-FE2E15830448}"/>
              </a:ext>
            </a:extLst>
          </p:cNvPr>
          <p:cNvSpPr>
            <a:spLocks noGrp="1"/>
          </p:cNvSpPr>
          <p:nvPr>
            <p:ph type="title"/>
          </p:nvPr>
        </p:nvSpPr>
        <p:spPr>
          <a:xfrm>
            <a:off x="737209" y="589453"/>
            <a:ext cx="6414054" cy="1560022"/>
          </a:xfrm>
        </p:spPr>
        <p:txBody>
          <a:bodyPr vert="horz" lIns="0" tIns="0" rIns="0" bIns="0" rtlCol="0" anchor="b">
            <a:normAutofit/>
          </a:bodyPr>
          <a:lstStyle/>
          <a:p>
            <a:r>
              <a:rPr lang="en-US" sz="4800" b="1" dirty="0">
                <a:latin typeface="Montserrat" pitchFamily="2" charset="77"/>
              </a:rPr>
              <a:t>Who Do You Know?</a:t>
            </a:r>
          </a:p>
        </p:txBody>
      </p:sp>
      <p:sp>
        <p:nvSpPr>
          <p:cNvPr id="4" name="Rectangle 2">
            <a:extLst>
              <a:ext uri="{FF2B5EF4-FFF2-40B4-BE49-F238E27FC236}">
                <a16:creationId xmlns:a16="http://schemas.microsoft.com/office/drawing/2014/main" id="{86BFB149-2F4E-088C-13D2-1CBD2C57237D}"/>
              </a:ext>
            </a:extLst>
          </p:cNvPr>
          <p:cNvSpPr>
            <a:spLocks noChangeArrowheads="1"/>
          </p:cNvSpPr>
          <p:nvPr/>
        </p:nvSpPr>
        <p:spPr bwMode="auto">
          <a:xfrm>
            <a:off x="1231213" y="2450608"/>
            <a:ext cx="5381622" cy="360143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0" tIns="0" rIns="0" bIns="0" numCol="1" rtlCol="0" anchorCtr="0" compatLnSpc="1">
            <a:prstTxWarp prst="textNoShape">
              <a:avLst/>
            </a:prstTxWarp>
            <a:normAutofit/>
          </a:bodyPr>
          <a:lstStyle/>
          <a:p>
            <a:pPr marR="0" lvl="0" algn="ctr" fontAlgn="base">
              <a:lnSpc>
                <a:spcPct val="120000"/>
              </a:lnSpc>
              <a:spcBef>
                <a:spcPct val="0"/>
              </a:spcBef>
              <a:spcAft>
                <a:spcPts val="600"/>
              </a:spcAft>
              <a:buClrTx/>
              <a:buSzTx/>
              <a:tabLst/>
            </a:pPr>
            <a:r>
              <a:rPr kumimoji="0" lang="en-US" altLang="en-US" sz="2000" b="1" i="0" u="none" strike="noStrike" cap="none" normalizeH="0" baseline="0" dirty="0">
                <a:ln>
                  <a:noFill/>
                </a:ln>
                <a:effectLst/>
              </a:rPr>
              <a:t>Tell us the name of a colleague (or two) that you know who might be interested in—and qualified for—membership.</a:t>
            </a:r>
            <a:endParaRPr lang="en-US" altLang="en-US" sz="2000" dirty="0"/>
          </a:p>
          <a:p>
            <a:pPr marR="0" lvl="0" algn="ctr" fontAlgn="base">
              <a:lnSpc>
                <a:spcPct val="120000"/>
              </a:lnSpc>
              <a:spcBef>
                <a:spcPct val="0"/>
              </a:spcBef>
              <a:spcAft>
                <a:spcPts val="600"/>
              </a:spcAft>
              <a:buClrTx/>
              <a:buSzTx/>
              <a:tabLst/>
            </a:pPr>
            <a:endParaRPr kumimoji="0" lang="en-US" altLang="en-US" sz="2000" b="1" i="0" u="none" strike="noStrike" cap="none" normalizeH="0" baseline="0" dirty="0">
              <a:ln>
                <a:noFill/>
              </a:ln>
              <a:effectLst/>
            </a:endParaRPr>
          </a:p>
          <a:p>
            <a:pPr marR="0" lvl="0" algn="ctr" fontAlgn="base">
              <a:lnSpc>
                <a:spcPct val="120000"/>
              </a:lnSpc>
              <a:spcBef>
                <a:spcPct val="0"/>
              </a:spcBef>
              <a:spcAft>
                <a:spcPts val="600"/>
              </a:spcAft>
              <a:buClrTx/>
              <a:buSzTx/>
              <a:tabLst/>
            </a:pPr>
            <a:r>
              <a:rPr lang="en-US" altLang="en-US" sz="3200" b="1" dirty="0">
                <a:solidFill>
                  <a:schemeClr val="tx2"/>
                </a:solidFill>
              </a:rPr>
              <a:t>GIVE US </a:t>
            </a:r>
            <a:r>
              <a:rPr kumimoji="0" lang="en-US" altLang="en-US" sz="3200" b="1" i="0" u="none" strike="noStrike" cap="none" normalizeH="0" baseline="0" dirty="0">
                <a:ln>
                  <a:noFill/>
                </a:ln>
                <a:solidFill>
                  <a:schemeClr val="tx2"/>
                </a:solidFill>
                <a:effectLst/>
              </a:rPr>
              <a:t>A NAME AT CRE.ORG!</a:t>
            </a:r>
            <a:endParaRPr kumimoji="0" lang="en-US" altLang="en-US" sz="3200" b="0" i="0" u="none" strike="noStrike" cap="none" normalizeH="0" baseline="0" dirty="0">
              <a:ln>
                <a:noFill/>
              </a:ln>
              <a:solidFill>
                <a:schemeClr val="tx2"/>
              </a:solidFill>
              <a:effectLst/>
            </a:endParaRPr>
          </a:p>
          <a:p>
            <a:pPr marL="0" marR="0" lvl="0" indent="-228600" fontAlgn="base">
              <a:lnSpc>
                <a:spcPct val="120000"/>
              </a:lnSpc>
              <a:spcBef>
                <a:spcPct val="0"/>
              </a:spcBef>
              <a:spcAft>
                <a:spcPts val="600"/>
              </a:spcAft>
              <a:buClrTx/>
              <a:buSzTx/>
              <a:buFont typeface="Arial" panose="020B0604020202020204" pitchFamily="34" charset="0"/>
              <a:buChar char="•"/>
              <a:tabLst/>
            </a:pPr>
            <a:endParaRPr kumimoji="0" lang="en-US" altLang="en-US" sz="1600" b="0" i="0" u="none" strike="noStrike" cap="none" normalizeH="0" baseline="0" dirty="0">
              <a:ln>
                <a:noFill/>
              </a:ln>
              <a:effectLst/>
            </a:endParaRPr>
          </a:p>
        </p:txBody>
      </p:sp>
      <p:sp>
        <p:nvSpPr>
          <p:cNvPr id="5" name="Rectangle 3">
            <a:extLst>
              <a:ext uri="{FF2B5EF4-FFF2-40B4-BE49-F238E27FC236}">
                <a16:creationId xmlns:a16="http://schemas.microsoft.com/office/drawing/2014/main" id="{86410403-7E23-9A40-A3DC-2B7AA8992320}"/>
              </a:ext>
            </a:extLst>
          </p:cNvPr>
          <p:cNvSpPr>
            <a:spLocks noChangeArrowheads="1"/>
          </p:cNvSpPr>
          <p:nvPr/>
        </p:nvSpPr>
        <p:spPr bwMode="auto">
          <a:xfrm>
            <a:off x="0" y="214947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6" name="Picture 5" descr="A qr code on a black background&#10;&#10;Description automatically generated">
            <a:extLst>
              <a:ext uri="{FF2B5EF4-FFF2-40B4-BE49-F238E27FC236}">
                <a16:creationId xmlns:a16="http://schemas.microsoft.com/office/drawing/2014/main" id="{1EE272D3-66E5-300D-2DB6-75F1EA83B4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1263" y="1524238"/>
            <a:ext cx="3809524" cy="3809524"/>
          </a:xfrm>
          <a:prstGeom prst="rect">
            <a:avLst/>
          </a:prstGeom>
        </p:spPr>
      </p:pic>
    </p:spTree>
    <p:extLst>
      <p:ext uri="{BB962C8B-B14F-4D97-AF65-F5344CB8AC3E}">
        <p14:creationId xmlns:p14="http://schemas.microsoft.com/office/powerpoint/2010/main" val="10356993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BD56D-BA5D-652E-095B-C3EBF6D51405}"/>
              </a:ext>
            </a:extLst>
          </p:cNvPr>
          <p:cNvSpPr>
            <a:spLocks noGrp="1"/>
          </p:cNvSpPr>
          <p:nvPr>
            <p:ph type="title"/>
          </p:nvPr>
        </p:nvSpPr>
        <p:spPr/>
        <p:txBody>
          <a:bodyPr>
            <a:normAutofit/>
          </a:bodyPr>
          <a:lstStyle/>
          <a:p>
            <a:pPr algn="ctr"/>
            <a:r>
              <a:rPr lang="en-US" sz="4800" b="1" dirty="0">
                <a:latin typeface="Montserrat" pitchFamily="2" charset="77"/>
              </a:rPr>
              <a:t>Volunteer in 2025!</a:t>
            </a:r>
          </a:p>
        </p:txBody>
      </p:sp>
      <p:sp>
        <p:nvSpPr>
          <p:cNvPr id="3" name="Content Placeholder 2">
            <a:extLst>
              <a:ext uri="{FF2B5EF4-FFF2-40B4-BE49-F238E27FC236}">
                <a16:creationId xmlns:a16="http://schemas.microsoft.com/office/drawing/2014/main" id="{ABAB6DBE-C9C9-2942-6A53-758DB32E2443}"/>
              </a:ext>
            </a:extLst>
          </p:cNvPr>
          <p:cNvSpPr>
            <a:spLocks noGrp="1"/>
          </p:cNvSpPr>
          <p:nvPr>
            <p:ph sz="half" idx="1"/>
          </p:nvPr>
        </p:nvSpPr>
        <p:spPr>
          <a:xfrm>
            <a:off x="821635" y="2717421"/>
            <a:ext cx="6361043" cy="2733260"/>
          </a:xfrm>
        </p:spPr>
        <p:txBody>
          <a:bodyPr>
            <a:normAutofit/>
          </a:bodyPr>
          <a:lstStyle/>
          <a:p>
            <a:pPr marL="0" indent="0">
              <a:buNone/>
            </a:pPr>
            <a:r>
              <a:rPr lang="en-US" sz="4000" b="1" dirty="0">
                <a:solidFill>
                  <a:schemeClr val="accent2"/>
                </a:solidFill>
                <a:latin typeface="Montserrat" pitchFamily="2" charset="77"/>
              </a:rPr>
              <a:t>Get Involved Through Committee and Public Service Opportunities!</a:t>
            </a:r>
          </a:p>
        </p:txBody>
      </p:sp>
      <p:pic>
        <p:nvPicPr>
          <p:cNvPr id="8" name="Content Placeholder 7" descr="A qr code with black dots&#10;&#10;Description automatically generated">
            <a:extLst>
              <a:ext uri="{FF2B5EF4-FFF2-40B4-BE49-F238E27FC236}">
                <a16:creationId xmlns:a16="http://schemas.microsoft.com/office/drawing/2014/main" id="{C70C987B-A030-0982-7A91-332401C213F3}"/>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302500" y="2275681"/>
            <a:ext cx="3175000" cy="3175000"/>
          </a:xfrm>
        </p:spPr>
      </p:pic>
    </p:spTree>
    <p:extLst>
      <p:ext uri="{BB962C8B-B14F-4D97-AF65-F5344CB8AC3E}">
        <p14:creationId xmlns:p14="http://schemas.microsoft.com/office/powerpoint/2010/main" val="19788309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4B36D-2B49-92C3-E25E-9187E9CF811C}"/>
              </a:ext>
            </a:extLst>
          </p:cNvPr>
          <p:cNvSpPr>
            <a:spLocks noGrp="1"/>
          </p:cNvSpPr>
          <p:nvPr>
            <p:ph type="title"/>
          </p:nvPr>
        </p:nvSpPr>
        <p:spPr/>
        <p:txBody>
          <a:bodyPr>
            <a:normAutofit/>
          </a:bodyPr>
          <a:lstStyle/>
          <a:p>
            <a:pPr algn="ctr"/>
            <a:r>
              <a:rPr lang="en-US" sz="4800" b="1" dirty="0">
                <a:latin typeface="Montserrat" pitchFamily="2" charset="77"/>
              </a:rPr>
              <a:t>The Counselor Culture</a:t>
            </a:r>
          </a:p>
        </p:txBody>
      </p:sp>
      <p:pic>
        <p:nvPicPr>
          <p:cNvPr id="6" name="Content Placeholder 5" descr="A group of people putting their hands together&#10;&#10;Description automatically generated">
            <a:extLst>
              <a:ext uri="{FF2B5EF4-FFF2-40B4-BE49-F238E27FC236}">
                <a16:creationId xmlns:a16="http://schemas.microsoft.com/office/drawing/2014/main" id="{E25FD6FC-4532-5EEE-48F1-88E205EDDEB1}"/>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85750" y="1564714"/>
            <a:ext cx="4895849" cy="5293285"/>
          </a:xfrm>
        </p:spPr>
      </p:pic>
      <p:pic>
        <p:nvPicPr>
          <p:cNvPr id="7" name="Content Placeholder 6" descr="A group of people posing for a photo&#10;&#10;Description automatically generated">
            <a:extLst>
              <a:ext uri="{FF2B5EF4-FFF2-40B4-BE49-F238E27FC236}">
                <a16:creationId xmlns:a16="http://schemas.microsoft.com/office/drawing/2014/main" id="{9696AB71-1328-A49E-4841-920383182EE1}"/>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009324" y="1559954"/>
            <a:ext cx="7182676" cy="5298045"/>
          </a:xfrm>
        </p:spPr>
      </p:pic>
    </p:spTree>
    <p:extLst>
      <p:ext uri="{BB962C8B-B14F-4D97-AF65-F5344CB8AC3E}">
        <p14:creationId xmlns:p14="http://schemas.microsoft.com/office/powerpoint/2010/main" val="212462444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916B73-DCC6-87BC-BE99-03C982FD109C}"/>
              </a:ext>
            </a:extLst>
          </p:cNvPr>
          <p:cNvPicPr>
            <a:picLocks noChangeAspect="1"/>
          </p:cNvPicPr>
          <p:nvPr/>
        </p:nvPicPr>
        <p:blipFill>
          <a:blip r:embed="rId3"/>
          <a:stretch>
            <a:fillRect/>
          </a:stretch>
        </p:blipFill>
        <p:spPr>
          <a:xfrm>
            <a:off x="7325297" y="-1"/>
            <a:ext cx="4866704" cy="3896023"/>
          </a:xfrm>
          <a:prstGeom prst="rect">
            <a:avLst/>
          </a:prstGeom>
        </p:spPr>
      </p:pic>
      <p:pic>
        <p:nvPicPr>
          <p:cNvPr id="5" name="Picture 4">
            <a:extLst>
              <a:ext uri="{FF2B5EF4-FFF2-40B4-BE49-F238E27FC236}">
                <a16:creationId xmlns:a16="http://schemas.microsoft.com/office/drawing/2014/main" id="{03D8DC31-691A-A785-40F4-F10F2CC5F2A7}"/>
              </a:ext>
            </a:extLst>
          </p:cNvPr>
          <p:cNvPicPr>
            <a:picLocks noChangeAspect="1"/>
          </p:cNvPicPr>
          <p:nvPr/>
        </p:nvPicPr>
        <p:blipFill>
          <a:blip r:embed="rId4"/>
          <a:stretch>
            <a:fillRect/>
          </a:stretch>
        </p:blipFill>
        <p:spPr>
          <a:xfrm>
            <a:off x="288972" y="4368800"/>
            <a:ext cx="3318933" cy="2489200"/>
          </a:xfrm>
          <a:prstGeom prst="rect">
            <a:avLst/>
          </a:prstGeom>
        </p:spPr>
      </p:pic>
      <p:pic>
        <p:nvPicPr>
          <p:cNvPr id="6" name="Picture 5">
            <a:extLst>
              <a:ext uri="{FF2B5EF4-FFF2-40B4-BE49-F238E27FC236}">
                <a16:creationId xmlns:a16="http://schemas.microsoft.com/office/drawing/2014/main" id="{C4DC9595-91BB-53CC-A79F-FDC8C359FC47}"/>
              </a:ext>
            </a:extLst>
          </p:cNvPr>
          <p:cNvPicPr>
            <a:picLocks noChangeAspect="1"/>
          </p:cNvPicPr>
          <p:nvPr/>
        </p:nvPicPr>
        <p:blipFill>
          <a:blip r:embed="rId5"/>
          <a:stretch>
            <a:fillRect/>
          </a:stretch>
        </p:blipFill>
        <p:spPr>
          <a:xfrm>
            <a:off x="3114260" y="-1"/>
            <a:ext cx="4429539" cy="3896023"/>
          </a:xfrm>
          <a:prstGeom prst="rect">
            <a:avLst/>
          </a:prstGeom>
        </p:spPr>
      </p:pic>
      <p:pic>
        <p:nvPicPr>
          <p:cNvPr id="8" name="Picture 7" descr="A group of people playing instruments&#10;&#10;Description automatically generated">
            <a:extLst>
              <a:ext uri="{FF2B5EF4-FFF2-40B4-BE49-F238E27FC236}">
                <a16:creationId xmlns:a16="http://schemas.microsoft.com/office/drawing/2014/main" id="{BC4AF253-6672-1C9D-420E-952C72B805C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01950" y="3885770"/>
            <a:ext cx="4458345" cy="2972230"/>
          </a:xfrm>
          <a:prstGeom prst="rect">
            <a:avLst/>
          </a:prstGeom>
        </p:spPr>
      </p:pic>
      <p:pic>
        <p:nvPicPr>
          <p:cNvPr id="13" name="Picture 12" descr="A group of people sitting in a golf cart&#10;&#10;Description automatically generated">
            <a:extLst>
              <a:ext uri="{FF2B5EF4-FFF2-40B4-BE49-F238E27FC236}">
                <a16:creationId xmlns:a16="http://schemas.microsoft.com/office/drawing/2014/main" id="{4F67AA77-AB48-2FB2-493E-8682DE77D1D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3017" y="2127567"/>
            <a:ext cx="3318933" cy="2489200"/>
          </a:xfrm>
          <a:prstGeom prst="rect">
            <a:avLst/>
          </a:prstGeom>
        </p:spPr>
      </p:pic>
      <p:pic>
        <p:nvPicPr>
          <p:cNvPr id="15" name="Picture 14" descr="A group of people sitting in a bus&#10;&#10;Description automatically generated">
            <a:extLst>
              <a:ext uri="{FF2B5EF4-FFF2-40B4-BE49-F238E27FC236}">
                <a16:creationId xmlns:a16="http://schemas.microsoft.com/office/drawing/2014/main" id="{3A9D537C-F896-2A46-9F2E-C26B3C9D7EE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60295" y="3889740"/>
            <a:ext cx="4131704" cy="2968260"/>
          </a:xfrm>
          <a:prstGeom prst="rect">
            <a:avLst/>
          </a:prstGeom>
        </p:spPr>
      </p:pic>
      <p:pic>
        <p:nvPicPr>
          <p:cNvPr id="2" name="Content Placeholder 7" descr="A group of people standing together&#10;&#10;Description automatically generated">
            <a:extLst>
              <a:ext uri="{FF2B5EF4-FFF2-40B4-BE49-F238E27FC236}">
                <a16:creationId xmlns:a16="http://schemas.microsoft.com/office/drawing/2014/main" id="{964225BC-5E73-17CF-84B1-69B3F4D0136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8973" y="0"/>
            <a:ext cx="3312978" cy="2319130"/>
          </a:xfrm>
          <a:prstGeom prst="rect">
            <a:avLst/>
          </a:prstGeom>
        </p:spPr>
      </p:pic>
    </p:spTree>
    <p:extLst>
      <p:ext uri="{BB962C8B-B14F-4D97-AF65-F5344CB8AC3E}">
        <p14:creationId xmlns:p14="http://schemas.microsoft.com/office/powerpoint/2010/main" val="270692711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F12F53B-F999-BF4F-8E96-932D2BE744E5}"/>
              </a:ext>
            </a:extLst>
          </p:cNvPr>
          <p:cNvSpPr txBox="1"/>
          <p:nvPr/>
        </p:nvSpPr>
        <p:spPr>
          <a:xfrm>
            <a:off x="2318383" y="306186"/>
            <a:ext cx="7555274" cy="830997"/>
          </a:xfrm>
          <a:prstGeom prst="rect">
            <a:avLst/>
          </a:prstGeom>
          <a:noFill/>
        </p:spPr>
        <p:txBody>
          <a:bodyPr wrap="none" rtlCol="0">
            <a:spAutoFit/>
          </a:bodyPr>
          <a:lstStyle/>
          <a:p>
            <a:pPr algn="ctr"/>
            <a:r>
              <a:rPr lang="en-US" sz="4800" b="1" dirty="0">
                <a:solidFill>
                  <a:schemeClr val="tx2"/>
                </a:solidFill>
                <a:latin typeface="Montserrat" pitchFamily="2" charset="77"/>
                <a:cs typeface="Poppins" pitchFamily="2" charset="77"/>
              </a:rPr>
              <a:t>1,000 CRE</a:t>
            </a:r>
            <a:r>
              <a:rPr lang="en-US" sz="4800" b="1" baseline="30000" dirty="0">
                <a:solidFill>
                  <a:schemeClr val="tx2"/>
                </a:solidFill>
                <a:latin typeface="Montserrat" pitchFamily="2" charset="77"/>
                <a:cs typeface="Poppins" pitchFamily="2" charset="77"/>
              </a:rPr>
              <a:t>®</a:t>
            </a:r>
            <a:r>
              <a:rPr lang="en-US" sz="4800" b="1" dirty="0">
                <a:solidFill>
                  <a:schemeClr val="tx2"/>
                </a:solidFill>
                <a:latin typeface="Montserrat" pitchFamily="2" charset="77"/>
                <a:cs typeface="Poppins" pitchFamily="2" charset="77"/>
              </a:rPr>
              <a:t> Colleagues</a:t>
            </a:r>
          </a:p>
        </p:txBody>
      </p:sp>
      <p:sp>
        <p:nvSpPr>
          <p:cNvPr id="27" name="Line 369">
            <a:extLst>
              <a:ext uri="{FF2B5EF4-FFF2-40B4-BE49-F238E27FC236}">
                <a16:creationId xmlns:a16="http://schemas.microsoft.com/office/drawing/2014/main" id="{BF4453E1-967F-774B-BF28-D3825B2746AB}"/>
              </a:ext>
            </a:extLst>
          </p:cNvPr>
          <p:cNvSpPr>
            <a:spLocks noChangeShapeType="1"/>
          </p:cNvSpPr>
          <p:nvPr/>
        </p:nvSpPr>
        <p:spPr bwMode="auto">
          <a:xfrm>
            <a:off x="6450937" y="4060949"/>
            <a:ext cx="4247784" cy="0"/>
          </a:xfrm>
          <a:prstGeom prst="line">
            <a:avLst/>
          </a:prstGeom>
          <a:noFill/>
          <a:ln w="38100" cap="flat">
            <a:solidFill>
              <a:schemeClr val="bg1">
                <a:lumMod val="75000"/>
              </a:schemeClr>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3266" dirty="0">
              <a:latin typeface="Lato Light" panose="020F0502020204030203" pitchFamily="34" charset="0"/>
            </a:endParaRPr>
          </a:p>
        </p:txBody>
      </p:sp>
      <p:sp>
        <p:nvSpPr>
          <p:cNvPr id="28" name="Line 370">
            <a:extLst>
              <a:ext uri="{FF2B5EF4-FFF2-40B4-BE49-F238E27FC236}">
                <a16:creationId xmlns:a16="http://schemas.microsoft.com/office/drawing/2014/main" id="{D8863E82-8680-9E41-BC14-3274422EAC18}"/>
              </a:ext>
            </a:extLst>
          </p:cNvPr>
          <p:cNvSpPr>
            <a:spLocks noChangeShapeType="1"/>
          </p:cNvSpPr>
          <p:nvPr/>
        </p:nvSpPr>
        <p:spPr bwMode="auto">
          <a:xfrm flipV="1">
            <a:off x="8574828" y="1934310"/>
            <a:ext cx="0" cy="4256027"/>
          </a:xfrm>
          <a:prstGeom prst="line">
            <a:avLst/>
          </a:prstGeom>
          <a:noFill/>
          <a:ln w="38100" cap="flat">
            <a:solidFill>
              <a:schemeClr val="bg1">
                <a:lumMod val="75000"/>
              </a:schemeClr>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3266" dirty="0">
              <a:latin typeface="Lato Light" panose="020F0502020204030203" pitchFamily="34" charset="0"/>
            </a:endParaRPr>
          </a:p>
        </p:txBody>
      </p:sp>
      <p:sp>
        <p:nvSpPr>
          <p:cNvPr id="7" name="Freeform 66">
            <a:extLst>
              <a:ext uri="{FF2B5EF4-FFF2-40B4-BE49-F238E27FC236}">
                <a16:creationId xmlns:a16="http://schemas.microsoft.com/office/drawing/2014/main" id="{8AC3582C-983D-8748-9FB7-ECB6F795F3A4}"/>
              </a:ext>
            </a:extLst>
          </p:cNvPr>
          <p:cNvSpPr>
            <a:spLocks noChangeArrowheads="1"/>
          </p:cNvSpPr>
          <p:nvPr/>
        </p:nvSpPr>
        <p:spPr bwMode="auto">
          <a:xfrm>
            <a:off x="6815471" y="2281520"/>
            <a:ext cx="1324717" cy="1324717"/>
          </a:xfrm>
          <a:custGeom>
            <a:avLst/>
            <a:gdLst>
              <a:gd name="T0" fmla="*/ 2453 w 2454"/>
              <a:gd name="T1" fmla="*/ 2452 h 2453"/>
              <a:gd name="T2" fmla="*/ 0 w 2454"/>
              <a:gd name="T3" fmla="*/ 2452 h 2453"/>
              <a:gd name="T4" fmla="*/ 0 w 2454"/>
              <a:gd name="T5" fmla="*/ 0 h 2453"/>
              <a:gd name="T6" fmla="*/ 2453 w 2454"/>
              <a:gd name="T7" fmla="*/ 0 h 2453"/>
              <a:gd name="T8" fmla="*/ 2453 w 2454"/>
              <a:gd name="T9" fmla="*/ 2452 h 2453"/>
            </a:gdLst>
            <a:ahLst/>
            <a:cxnLst>
              <a:cxn ang="0">
                <a:pos x="T0" y="T1"/>
              </a:cxn>
              <a:cxn ang="0">
                <a:pos x="T2" y="T3"/>
              </a:cxn>
              <a:cxn ang="0">
                <a:pos x="T4" y="T5"/>
              </a:cxn>
              <a:cxn ang="0">
                <a:pos x="T6" y="T7"/>
              </a:cxn>
              <a:cxn ang="0">
                <a:pos x="T8" y="T9"/>
              </a:cxn>
            </a:cxnLst>
            <a:rect l="0" t="0" r="r" b="b"/>
            <a:pathLst>
              <a:path w="2454" h="2453">
                <a:moveTo>
                  <a:pt x="2453" y="2452"/>
                </a:moveTo>
                <a:lnTo>
                  <a:pt x="0" y="2452"/>
                </a:lnTo>
                <a:lnTo>
                  <a:pt x="0" y="0"/>
                </a:lnTo>
                <a:lnTo>
                  <a:pt x="2453" y="0"/>
                </a:lnTo>
                <a:lnTo>
                  <a:pt x="2453" y="2452"/>
                </a:lnTo>
              </a:path>
            </a:pathLst>
          </a:custGeom>
          <a:solidFill>
            <a:schemeClr val="accent1"/>
          </a:solidFill>
          <a:ln>
            <a:noFill/>
          </a:ln>
          <a:effectLst/>
        </p:spPr>
        <p:txBody>
          <a:bodyPr wrap="none" anchor="ctr"/>
          <a:lstStyle/>
          <a:p>
            <a:endParaRPr lang="en-US" sz="3266" dirty="0">
              <a:latin typeface="Lato Light" panose="020F0502020204030203" pitchFamily="34" charset="0"/>
            </a:endParaRPr>
          </a:p>
        </p:txBody>
      </p:sp>
      <p:sp>
        <p:nvSpPr>
          <p:cNvPr id="10" name="Freeform 67">
            <a:extLst>
              <a:ext uri="{FF2B5EF4-FFF2-40B4-BE49-F238E27FC236}">
                <a16:creationId xmlns:a16="http://schemas.microsoft.com/office/drawing/2014/main" id="{6702BEBD-1B07-0542-9FD6-67AE531B1B38}"/>
              </a:ext>
            </a:extLst>
          </p:cNvPr>
          <p:cNvSpPr>
            <a:spLocks noChangeArrowheads="1"/>
          </p:cNvSpPr>
          <p:nvPr/>
        </p:nvSpPr>
        <p:spPr bwMode="auto">
          <a:xfrm>
            <a:off x="6450936" y="1933663"/>
            <a:ext cx="1196058" cy="1196058"/>
          </a:xfrm>
          <a:custGeom>
            <a:avLst/>
            <a:gdLst>
              <a:gd name="T0" fmla="*/ 2213 w 2214"/>
              <a:gd name="T1" fmla="*/ 2213 h 2214"/>
              <a:gd name="T2" fmla="*/ 0 w 2214"/>
              <a:gd name="T3" fmla="*/ 2213 h 2214"/>
              <a:gd name="T4" fmla="*/ 0 w 2214"/>
              <a:gd name="T5" fmla="*/ 0 h 2214"/>
              <a:gd name="T6" fmla="*/ 2213 w 2214"/>
              <a:gd name="T7" fmla="*/ 0 h 2214"/>
              <a:gd name="T8" fmla="*/ 2213 w 2214"/>
              <a:gd name="T9" fmla="*/ 2213 h 2214"/>
            </a:gdLst>
            <a:ahLst/>
            <a:cxnLst>
              <a:cxn ang="0">
                <a:pos x="T0" y="T1"/>
              </a:cxn>
              <a:cxn ang="0">
                <a:pos x="T2" y="T3"/>
              </a:cxn>
              <a:cxn ang="0">
                <a:pos x="T4" y="T5"/>
              </a:cxn>
              <a:cxn ang="0">
                <a:pos x="T6" y="T7"/>
              </a:cxn>
              <a:cxn ang="0">
                <a:pos x="T8" y="T9"/>
              </a:cxn>
            </a:cxnLst>
            <a:rect l="0" t="0" r="r" b="b"/>
            <a:pathLst>
              <a:path w="2214" h="2214">
                <a:moveTo>
                  <a:pt x="2213" y="2213"/>
                </a:moveTo>
                <a:lnTo>
                  <a:pt x="0" y="2213"/>
                </a:lnTo>
                <a:lnTo>
                  <a:pt x="0" y="0"/>
                </a:lnTo>
                <a:lnTo>
                  <a:pt x="2213" y="0"/>
                </a:lnTo>
                <a:lnTo>
                  <a:pt x="2213" y="2213"/>
                </a:lnTo>
              </a:path>
            </a:pathLst>
          </a:custGeom>
          <a:solidFill>
            <a:schemeClr val="accent1"/>
          </a:solidFill>
          <a:ln>
            <a:noFill/>
          </a:ln>
          <a:effectLst/>
        </p:spPr>
        <p:txBody>
          <a:bodyPr wrap="none" anchor="ctr"/>
          <a:lstStyle/>
          <a:p>
            <a:endParaRPr lang="en-US" sz="3266" dirty="0">
              <a:latin typeface="Lato Light" panose="020F0502020204030203" pitchFamily="34" charset="0"/>
            </a:endParaRPr>
          </a:p>
        </p:txBody>
      </p:sp>
      <p:sp>
        <p:nvSpPr>
          <p:cNvPr id="11" name="Freeform 68">
            <a:extLst>
              <a:ext uri="{FF2B5EF4-FFF2-40B4-BE49-F238E27FC236}">
                <a16:creationId xmlns:a16="http://schemas.microsoft.com/office/drawing/2014/main" id="{AC61CD24-327D-8D4A-9A53-39F054308BD2}"/>
              </a:ext>
            </a:extLst>
          </p:cNvPr>
          <p:cNvSpPr>
            <a:spLocks noChangeArrowheads="1"/>
          </p:cNvSpPr>
          <p:nvPr/>
        </p:nvSpPr>
        <p:spPr bwMode="auto">
          <a:xfrm>
            <a:off x="6450937" y="3129720"/>
            <a:ext cx="1460523" cy="245406"/>
          </a:xfrm>
          <a:custGeom>
            <a:avLst/>
            <a:gdLst>
              <a:gd name="T0" fmla="*/ 0 w 2704"/>
              <a:gd name="T1" fmla="*/ 0 h 454"/>
              <a:gd name="T2" fmla="*/ 1972 w 2704"/>
              <a:gd name="T3" fmla="*/ 453 h 454"/>
              <a:gd name="T4" fmla="*/ 2703 w 2704"/>
              <a:gd name="T5" fmla="*/ 453 h 454"/>
              <a:gd name="T6" fmla="*/ 2213 w 2704"/>
              <a:gd name="T7" fmla="*/ 0 h 454"/>
              <a:gd name="T8" fmla="*/ 0 w 2704"/>
              <a:gd name="T9" fmla="*/ 0 h 454"/>
            </a:gdLst>
            <a:ahLst/>
            <a:cxnLst>
              <a:cxn ang="0">
                <a:pos x="T0" y="T1"/>
              </a:cxn>
              <a:cxn ang="0">
                <a:pos x="T2" y="T3"/>
              </a:cxn>
              <a:cxn ang="0">
                <a:pos x="T4" y="T5"/>
              </a:cxn>
              <a:cxn ang="0">
                <a:pos x="T6" y="T7"/>
              </a:cxn>
              <a:cxn ang="0">
                <a:pos x="T8" y="T9"/>
              </a:cxn>
            </a:cxnLst>
            <a:rect l="0" t="0" r="r" b="b"/>
            <a:pathLst>
              <a:path w="2704" h="454">
                <a:moveTo>
                  <a:pt x="0" y="0"/>
                </a:moveTo>
                <a:lnTo>
                  <a:pt x="1972" y="453"/>
                </a:lnTo>
                <a:lnTo>
                  <a:pt x="2703" y="453"/>
                </a:lnTo>
                <a:lnTo>
                  <a:pt x="2213" y="0"/>
                </a:lnTo>
                <a:lnTo>
                  <a:pt x="0" y="0"/>
                </a:lnTo>
              </a:path>
            </a:pathLst>
          </a:custGeom>
          <a:solidFill>
            <a:schemeClr val="accent1"/>
          </a:solidFill>
          <a:ln>
            <a:noFill/>
          </a:ln>
          <a:effectLst/>
        </p:spPr>
        <p:txBody>
          <a:bodyPr wrap="none" anchor="ctr"/>
          <a:lstStyle/>
          <a:p>
            <a:endParaRPr lang="en-US" sz="3266" dirty="0">
              <a:latin typeface="Lato Light" panose="020F0502020204030203" pitchFamily="34" charset="0"/>
            </a:endParaRPr>
          </a:p>
        </p:txBody>
      </p:sp>
      <p:sp>
        <p:nvSpPr>
          <p:cNvPr id="12" name="Freeform 69">
            <a:extLst>
              <a:ext uri="{FF2B5EF4-FFF2-40B4-BE49-F238E27FC236}">
                <a16:creationId xmlns:a16="http://schemas.microsoft.com/office/drawing/2014/main" id="{E6D6F1E6-81E5-D04D-B876-39A145781771}"/>
              </a:ext>
            </a:extLst>
          </p:cNvPr>
          <p:cNvSpPr>
            <a:spLocks noChangeArrowheads="1"/>
          </p:cNvSpPr>
          <p:nvPr/>
        </p:nvSpPr>
        <p:spPr bwMode="auto">
          <a:xfrm>
            <a:off x="7646993" y="1933663"/>
            <a:ext cx="264467" cy="1441463"/>
          </a:xfrm>
          <a:custGeom>
            <a:avLst/>
            <a:gdLst>
              <a:gd name="T0" fmla="*/ 490 w 491"/>
              <a:gd name="T1" fmla="*/ 2666 h 2667"/>
              <a:gd name="T2" fmla="*/ 490 w 491"/>
              <a:gd name="T3" fmla="*/ 1936 h 2667"/>
              <a:gd name="T4" fmla="*/ 0 w 491"/>
              <a:gd name="T5" fmla="*/ 0 h 2667"/>
              <a:gd name="T6" fmla="*/ 0 w 491"/>
              <a:gd name="T7" fmla="*/ 2213 h 2667"/>
              <a:gd name="T8" fmla="*/ 490 w 491"/>
              <a:gd name="T9" fmla="*/ 2666 h 2667"/>
            </a:gdLst>
            <a:ahLst/>
            <a:cxnLst>
              <a:cxn ang="0">
                <a:pos x="T0" y="T1"/>
              </a:cxn>
              <a:cxn ang="0">
                <a:pos x="T2" y="T3"/>
              </a:cxn>
              <a:cxn ang="0">
                <a:pos x="T4" y="T5"/>
              </a:cxn>
              <a:cxn ang="0">
                <a:pos x="T6" y="T7"/>
              </a:cxn>
              <a:cxn ang="0">
                <a:pos x="T8" y="T9"/>
              </a:cxn>
            </a:cxnLst>
            <a:rect l="0" t="0" r="r" b="b"/>
            <a:pathLst>
              <a:path w="491" h="2667">
                <a:moveTo>
                  <a:pt x="490" y="2666"/>
                </a:moveTo>
                <a:lnTo>
                  <a:pt x="490" y="1936"/>
                </a:lnTo>
                <a:lnTo>
                  <a:pt x="0" y="0"/>
                </a:lnTo>
                <a:lnTo>
                  <a:pt x="0" y="2213"/>
                </a:lnTo>
                <a:lnTo>
                  <a:pt x="490" y="2666"/>
                </a:lnTo>
              </a:path>
            </a:pathLst>
          </a:custGeom>
          <a:solidFill>
            <a:schemeClr val="accent1"/>
          </a:solidFill>
          <a:ln>
            <a:noFill/>
          </a:ln>
          <a:effectLst/>
        </p:spPr>
        <p:txBody>
          <a:bodyPr wrap="none" anchor="ctr"/>
          <a:lstStyle/>
          <a:p>
            <a:endParaRPr lang="en-US" sz="3266" dirty="0">
              <a:latin typeface="Lato Light" panose="020F0502020204030203" pitchFamily="34" charset="0"/>
            </a:endParaRPr>
          </a:p>
        </p:txBody>
      </p:sp>
      <p:sp>
        <p:nvSpPr>
          <p:cNvPr id="29" name="Freeform 68">
            <a:extLst>
              <a:ext uri="{FF2B5EF4-FFF2-40B4-BE49-F238E27FC236}">
                <a16:creationId xmlns:a16="http://schemas.microsoft.com/office/drawing/2014/main" id="{1D02D12E-5514-1641-881B-8D376FB324A4}"/>
              </a:ext>
            </a:extLst>
          </p:cNvPr>
          <p:cNvSpPr>
            <a:spLocks noChangeArrowheads="1"/>
          </p:cNvSpPr>
          <p:nvPr/>
        </p:nvSpPr>
        <p:spPr bwMode="auto">
          <a:xfrm>
            <a:off x="6450936" y="3127320"/>
            <a:ext cx="1460523" cy="245406"/>
          </a:xfrm>
          <a:custGeom>
            <a:avLst/>
            <a:gdLst>
              <a:gd name="T0" fmla="*/ 0 w 2704"/>
              <a:gd name="T1" fmla="*/ 0 h 454"/>
              <a:gd name="T2" fmla="*/ 1972 w 2704"/>
              <a:gd name="T3" fmla="*/ 453 h 454"/>
              <a:gd name="T4" fmla="*/ 2703 w 2704"/>
              <a:gd name="T5" fmla="*/ 453 h 454"/>
              <a:gd name="T6" fmla="*/ 2213 w 2704"/>
              <a:gd name="T7" fmla="*/ 0 h 454"/>
              <a:gd name="T8" fmla="*/ 0 w 2704"/>
              <a:gd name="T9" fmla="*/ 0 h 454"/>
            </a:gdLst>
            <a:ahLst/>
            <a:cxnLst>
              <a:cxn ang="0">
                <a:pos x="T0" y="T1"/>
              </a:cxn>
              <a:cxn ang="0">
                <a:pos x="T2" y="T3"/>
              </a:cxn>
              <a:cxn ang="0">
                <a:pos x="T4" y="T5"/>
              </a:cxn>
              <a:cxn ang="0">
                <a:pos x="T6" y="T7"/>
              </a:cxn>
              <a:cxn ang="0">
                <a:pos x="T8" y="T9"/>
              </a:cxn>
            </a:cxnLst>
            <a:rect l="0" t="0" r="r" b="b"/>
            <a:pathLst>
              <a:path w="2704" h="454">
                <a:moveTo>
                  <a:pt x="0" y="0"/>
                </a:moveTo>
                <a:lnTo>
                  <a:pt x="1972" y="453"/>
                </a:lnTo>
                <a:lnTo>
                  <a:pt x="2703" y="453"/>
                </a:lnTo>
                <a:lnTo>
                  <a:pt x="2213" y="0"/>
                </a:lnTo>
                <a:lnTo>
                  <a:pt x="0" y="0"/>
                </a:lnTo>
              </a:path>
            </a:pathLst>
          </a:custGeom>
          <a:solidFill>
            <a:srgbClr val="000000">
              <a:alpha val="30000"/>
            </a:srgbClr>
          </a:solidFill>
          <a:ln>
            <a:noFill/>
          </a:ln>
          <a:effectLst/>
        </p:spPr>
        <p:txBody>
          <a:bodyPr wrap="none" anchor="ctr"/>
          <a:lstStyle/>
          <a:p>
            <a:endParaRPr lang="en-US" sz="3266" dirty="0">
              <a:latin typeface="Lato Light" panose="020F0502020204030203" pitchFamily="34" charset="0"/>
            </a:endParaRPr>
          </a:p>
        </p:txBody>
      </p:sp>
      <p:sp>
        <p:nvSpPr>
          <p:cNvPr id="30" name="Freeform 69">
            <a:extLst>
              <a:ext uri="{FF2B5EF4-FFF2-40B4-BE49-F238E27FC236}">
                <a16:creationId xmlns:a16="http://schemas.microsoft.com/office/drawing/2014/main" id="{407C76EB-13A5-674B-9BC7-B47AFC50E465}"/>
              </a:ext>
            </a:extLst>
          </p:cNvPr>
          <p:cNvSpPr>
            <a:spLocks noChangeArrowheads="1"/>
          </p:cNvSpPr>
          <p:nvPr/>
        </p:nvSpPr>
        <p:spPr bwMode="auto">
          <a:xfrm>
            <a:off x="7646992" y="1931263"/>
            <a:ext cx="264467" cy="1441463"/>
          </a:xfrm>
          <a:custGeom>
            <a:avLst/>
            <a:gdLst>
              <a:gd name="T0" fmla="*/ 490 w 491"/>
              <a:gd name="T1" fmla="*/ 2666 h 2667"/>
              <a:gd name="T2" fmla="*/ 490 w 491"/>
              <a:gd name="T3" fmla="*/ 1936 h 2667"/>
              <a:gd name="T4" fmla="*/ 0 w 491"/>
              <a:gd name="T5" fmla="*/ 0 h 2667"/>
              <a:gd name="T6" fmla="*/ 0 w 491"/>
              <a:gd name="T7" fmla="*/ 2213 h 2667"/>
              <a:gd name="T8" fmla="*/ 490 w 491"/>
              <a:gd name="T9" fmla="*/ 2666 h 2667"/>
            </a:gdLst>
            <a:ahLst/>
            <a:cxnLst>
              <a:cxn ang="0">
                <a:pos x="T0" y="T1"/>
              </a:cxn>
              <a:cxn ang="0">
                <a:pos x="T2" y="T3"/>
              </a:cxn>
              <a:cxn ang="0">
                <a:pos x="T4" y="T5"/>
              </a:cxn>
              <a:cxn ang="0">
                <a:pos x="T6" y="T7"/>
              </a:cxn>
              <a:cxn ang="0">
                <a:pos x="T8" y="T9"/>
              </a:cxn>
            </a:cxnLst>
            <a:rect l="0" t="0" r="r" b="b"/>
            <a:pathLst>
              <a:path w="491" h="2667">
                <a:moveTo>
                  <a:pt x="490" y="2666"/>
                </a:moveTo>
                <a:lnTo>
                  <a:pt x="490" y="1936"/>
                </a:lnTo>
                <a:lnTo>
                  <a:pt x="0" y="0"/>
                </a:lnTo>
                <a:lnTo>
                  <a:pt x="0" y="2213"/>
                </a:lnTo>
                <a:lnTo>
                  <a:pt x="490" y="2666"/>
                </a:lnTo>
              </a:path>
            </a:pathLst>
          </a:custGeom>
          <a:solidFill>
            <a:schemeClr val="bg1">
              <a:alpha val="20000"/>
            </a:schemeClr>
          </a:solidFill>
          <a:ln>
            <a:noFill/>
          </a:ln>
          <a:effectLst/>
        </p:spPr>
        <p:txBody>
          <a:bodyPr wrap="none" anchor="ctr"/>
          <a:lstStyle/>
          <a:p>
            <a:endParaRPr lang="en-US" sz="3266" dirty="0">
              <a:latin typeface="Lato Light" panose="020F0502020204030203" pitchFamily="34" charset="0"/>
            </a:endParaRPr>
          </a:p>
        </p:txBody>
      </p:sp>
      <p:sp>
        <p:nvSpPr>
          <p:cNvPr id="6" name="Freeform 4">
            <a:extLst>
              <a:ext uri="{FF2B5EF4-FFF2-40B4-BE49-F238E27FC236}">
                <a16:creationId xmlns:a16="http://schemas.microsoft.com/office/drawing/2014/main" id="{35074CDD-F33C-0F40-8B96-CFE9D45956D8}"/>
              </a:ext>
            </a:extLst>
          </p:cNvPr>
          <p:cNvSpPr>
            <a:spLocks noChangeArrowheads="1"/>
          </p:cNvSpPr>
          <p:nvPr/>
        </p:nvSpPr>
        <p:spPr bwMode="auto">
          <a:xfrm>
            <a:off x="9006821" y="2281520"/>
            <a:ext cx="1324717" cy="1324717"/>
          </a:xfrm>
          <a:custGeom>
            <a:avLst/>
            <a:gdLst>
              <a:gd name="T0" fmla="*/ 2453 w 2454"/>
              <a:gd name="T1" fmla="*/ 2452 h 2453"/>
              <a:gd name="T2" fmla="*/ 0 w 2454"/>
              <a:gd name="T3" fmla="*/ 2452 h 2453"/>
              <a:gd name="T4" fmla="*/ 0 w 2454"/>
              <a:gd name="T5" fmla="*/ 0 h 2453"/>
              <a:gd name="T6" fmla="*/ 2453 w 2454"/>
              <a:gd name="T7" fmla="*/ 0 h 2453"/>
              <a:gd name="T8" fmla="*/ 2453 w 2454"/>
              <a:gd name="T9" fmla="*/ 2452 h 2453"/>
            </a:gdLst>
            <a:ahLst/>
            <a:cxnLst>
              <a:cxn ang="0">
                <a:pos x="T0" y="T1"/>
              </a:cxn>
              <a:cxn ang="0">
                <a:pos x="T2" y="T3"/>
              </a:cxn>
              <a:cxn ang="0">
                <a:pos x="T4" y="T5"/>
              </a:cxn>
              <a:cxn ang="0">
                <a:pos x="T6" y="T7"/>
              </a:cxn>
              <a:cxn ang="0">
                <a:pos x="T8" y="T9"/>
              </a:cxn>
            </a:cxnLst>
            <a:rect l="0" t="0" r="r" b="b"/>
            <a:pathLst>
              <a:path w="2454" h="2453">
                <a:moveTo>
                  <a:pt x="2453" y="2452"/>
                </a:moveTo>
                <a:lnTo>
                  <a:pt x="0" y="2452"/>
                </a:lnTo>
                <a:lnTo>
                  <a:pt x="0" y="0"/>
                </a:lnTo>
                <a:lnTo>
                  <a:pt x="2453" y="0"/>
                </a:lnTo>
                <a:lnTo>
                  <a:pt x="2453" y="2452"/>
                </a:lnTo>
              </a:path>
            </a:pathLst>
          </a:custGeom>
          <a:solidFill>
            <a:schemeClr val="accent2"/>
          </a:solidFill>
          <a:ln>
            <a:noFill/>
          </a:ln>
          <a:effectLst/>
        </p:spPr>
        <p:txBody>
          <a:bodyPr wrap="none" anchor="ctr"/>
          <a:lstStyle/>
          <a:p>
            <a:endParaRPr lang="en-US" sz="3266" dirty="0">
              <a:latin typeface="Lato Light" panose="020F0502020204030203" pitchFamily="34" charset="0"/>
            </a:endParaRPr>
          </a:p>
        </p:txBody>
      </p:sp>
      <p:sp>
        <p:nvSpPr>
          <p:cNvPr id="16" name="Freeform 73">
            <a:extLst>
              <a:ext uri="{FF2B5EF4-FFF2-40B4-BE49-F238E27FC236}">
                <a16:creationId xmlns:a16="http://schemas.microsoft.com/office/drawing/2014/main" id="{9960D139-C7A3-C94C-BE77-833D3B7B7AE5}"/>
              </a:ext>
            </a:extLst>
          </p:cNvPr>
          <p:cNvSpPr>
            <a:spLocks noChangeArrowheads="1"/>
          </p:cNvSpPr>
          <p:nvPr/>
        </p:nvSpPr>
        <p:spPr bwMode="auto">
          <a:xfrm>
            <a:off x="9502399" y="1933663"/>
            <a:ext cx="1196058" cy="1196058"/>
          </a:xfrm>
          <a:custGeom>
            <a:avLst/>
            <a:gdLst>
              <a:gd name="T0" fmla="*/ 0 w 2214"/>
              <a:gd name="T1" fmla="*/ 2213 h 2214"/>
              <a:gd name="T2" fmla="*/ 2213 w 2214"/>
              <a:gd name="T3" fmla="*/ 2213 h 2214"/>
              <a:gd name="T4" fmla="*/ 2213 w 2214"/>
              <a:gd name="T5" fmla="*/ 0 h 2214"/>
              <a:gd name="T6" fmla="*/ 0 w 2214"/>
              <a:gd name="T7" fmla="*/ 0 h 2214"/>
              <a:gd name="T8" fmla="*/ 0 w 2214"/>
              <a:gd name="T9" fmla="*/ 2213 h 2214"/>
            </a:gdLst>
            <a:ahLst/>
            <a:cxnLst>
              <a:cxn ang="0">
                <a:pos x="T0" y="T1"/>
              </a:cxn>
              <a:cxn ang="0">
                <a:pos x="T2" y="T3"/>
              </a:cxn>
              <a:cxn ang="0">
                <a:pos x="T4" y="T5"/>
              </a:cxn>
              <a:cxn ang="0">
                <a:pos x="T6" y="T7"/>
              </a:cxn>
              <a:cxn ang="0">
                <a:pos x="T8" y="T9"/>
              </a:cxn>
            </a:cxnLst>
            <a:rect l="0" t="0" r="r" b="b"/>
            <a:pathLst>
              <a:path w="2214" h="2214">
                <a:moveTo>
                  <a:pt x="0" y="2213"/>
                </a:moveTo>
                <a:lnTo>
                  <a:pt x="2213" y="2213"/>
                </a:lnTo>
                <a:lnTo>
                  <a:pt x="2213" y="0"/>
                </a:lnTo>
                <a:lnTo>
                  <a:pt x="0" y="0"/>
                </a:lnTo>
                <a:lnTo>
                  <a:pt x="0" y="2213"/>
                </a:lnTo>
              </a:path>
            </a:pathLst>
          </a:custGeom>
          <a:solidFill>
            <a:schemeClr val="accent2"/>
          </a:solidFill>
          <a:ln>
            <a:noFill/>
          </a:ln>
          <a:effectLst/>
        </p:spPr>
        <p:txBody>
          <a:bodyPr wrap="none" anchor="ctr"/>
          <a:lstStyle/>
          <a:p>
            <a:endParaRPr lang="en-US" sz="3266" dirty="0">
              <a:latin typeface="Lato Light" panose="020F0502020204030203" pitchFamily="34" charset="0"/>
            </a:endParaRPr>
          </a:p>
        </p:txBody>
      </p:sp>
      <p:sp>
        <p:nvSpPr>
          <p:cNvPr id="17" name="Freeform 74">
            <a:extLst>
              <a:ext uri="{FF2B5EF4-FFF2-40B4-BE49-F238E27FC236}">
                <a16:creationId xmlns:a16="http://schemas.microsoft.com/office/drawing/2014/main" id="{B2BB1300-9023-6349-90EF-88A092479C4A}"/>
              </a:ext>
            </a:extLst>
          </p:cNvPr>
          <p:cNvSpPr>
            <a:spLocks noChangeArrowheads="1"/>
          </p:cNvSpPr>
          <p:nvPr/>
        </p:nvSpPr>
        <p:spPr bwMode="auto">
          <a:xfrm>
            <a:off x="9237932" y="3129720"/>
            <a:ext cx="1460525" cy="245406"/>
          </a:xfrm>
          <a:custGeom>
            <a:avLst/>
            <a:gdLst>
              <a:gd name="T0" fmla="*/ 2703 w 2704"/>
              <a:gd name="T1" fmla="*/ 0 h 454"/>
              <a:gd name="T2" fmla="*/ 732 w 2704"/>
              <a:gd name="T3" fmla="*/ 453 h 454"/>
              <a:gd name="T4" fmla="*/ 0 w 2704"/>
              <a:gd name="T5" fmla="*/ 453 h 454"/>
              <a:gd name="T6" fmla="*/ 490 w 2704"/>
              <a:gd name="T7" fmla="*/ 0 h 454"/>
              <a:gd name="T8" fmla="*/ 2703 w 2704"/>
              <a:gd name="T9" fmla="*/ 0 h 454"/>
            </a:gdLst>
            <a:ahLst/>
            <a:cxnLst>
              <a:cxn ang="0">
                <a:pos x="T0" y="T1"/>
              </a:cxn>
              <a:cxn ang="0">
                <a:pos x="T2" y="T3"/>
              </a:cxn>
              <a:cxn ang="0">
                <a:pos x="T4" y="T5"/>
              </a:cxn>
              <a:cxn ang="0">
                <a:pos x="T6" y="T7"/>
              </a:cxn>
              <a:cxn ang="0">
                <a:pos x="T8" y="T9"/>
              </a:cxn>
            </a:cxnLst>
            <a:rect l="0" t="0" r="r" b="b"/>
            <a:pathLst>
              <a:path w="2704" h="454">
                <a:moveTo>
                  <a:pt x="2703" y="0"/>
                </a:moveTo>
                <a:lnTo>
                  <a:pt x="732" y="453"/>
                </a:lnTo>
                <a:lnTo>
                  <a:pt x="0" y="453"/>
                </a:lnTo>
                <a:lnTo>
                  <a:pt x="490" y="0"/>
                </a:lnTo>
                <a:lnTo>
                  <a:pt x="2703" y="0"/>
                </a:lnTo>
              </a:path>
            </a:pathLst>
          </a:custGeom>
          <a:solidFill>
            <a:schemeClr val="accent2"/>
          </a:solidFill>
          <a:ln>
            <a:noFill/>
          </a:ln>
          <a:effectLst/>
        </p:spPr>
        <p:txBody>
          <a:bodyPr wrap="none" anchor="ctr"/>
          <a:lstStyle/>
          <a:p>
            <a:endParaRPr lang="en-US" sz="3266" dirty="0">
              <a:latin typeface="Lato Light" panose="020F0502020204030203" pitchFamily="34" charset="0"/>
            </a:endParaRPr>
          </a:p>
        </p:txBody>
      </p:sp>
      <p:sp>
        <p:nvSpPr>
          <p:cNvPr id="18" name="Freeform 75">
            <a:extLst>
              <a:ext uri="{FF2B5EF4-FFF2-40B4-BE49-F238E27FC236}">
                <a16:creationId xmlns:a16="http://schemas.microsoft.com/office/drawing/2014/main" id="{2DF7110F-BE21-D147-A676-DA30FFE58C10}"/>
              </a:ext>
            </a:extLst>
          </p:cNvPr>
          <p:cNvSpPr>
            <a:spLocks noChangeArrowheads="1"/>
          </p:cNvSpPr>
          <p:nvPr/>
        </p:nvSpPr>
        <p:spPr bwMode="auto">
          <a:xfrm>
            <a:off x="9237932" y="1933663"/>
            <a:ext cx="264467" cy="1441463"/>
          </a:xfrm>
          <a:custGeom>
            <a:avLst/>
            <a:gdLst>
              <a:gd name="T0" fmla="*/ 0 w 491"/>
              <a:gd name="T1" fmla="*/ 2666 h 2667"/>
              <a:gd name="T2" fmla="*/ 0 w 491"/>
              <a:gd name="T3" fmla="*/ 1936 h 2667"/>
              <a:gd name="T4" fmla="*/ 490 w 491"/>
              <a:gd name="T5" fmla="*/ 0 h 2667"/>
              <a:gd name="T6" fmla="*/ 490 w 491"/>
              <a:gd name="T7" fmla="*/ 2213 h 2667"/>
              <a:gd name="T8" fmla="*/ 0 w 491"/>
              <a:gd name="T9" fmla="*/ 2666 h 2667"/>
            </a:gdLst>
            <a:ahLst/>
            <a:cxnLst>
              <a:cxn ang="0">
                <a:pos x="T0" y="T1"/>
              </a:cxn>
              <a:cxn ang="0">
                <a:pos x="T2" y="T3"/>
              </a:cxn>
              <a:cxn ang="0">
                <a:pos x="T4" y="T5"/>
              </a:cxn>
              <a:cxn ang="0">
                <a:pos x="T6" y="T7"/>
              </a:cxn>
              <a:cxn ang="0">
                <a:pos x="T8" y="T9"/>
              </a:cxn>
            </a:cxnLst>
            <a:rect l="0" t="0" r="r" b="b"/>
            <a:pathLst>
              <a:path w="491" h="2667">
                <a:moveTo>
                  <a:pt x="0" y="2666"/>
                </a:moveTo>
                <a:lnTo>
                  <a:pt x="0" y="1936"/>
                </a:lnTo>
                <a:lnTo>
                  <a:pt x="490" y="0"/>
                </a:lnTo>
                <a:lnTo>
                  <a:pt x="490" y="2213"/>
                </a:lnTo>
                <a:lnTo>
                  <a:pt x="0" y="2666"/>
                </a:lnTo>
              </a:path>
            </a:pathLst>
          </a:custGeom>
          <a:solidFill>
            <a:schemeClr val="accent2"/>
          </a:solidFill>
          <a:ln>
            <a:noFill/>
          </a:ln>
          <a:effectLst/>
        </p:spPr>
        <p:txBody>
          <a:bodyPr wrap="none" anchor="ctr"/>
          <a:lstStyle/>
          <a:p>
            <a:endParaRPr lang="en-US" sz="3266" dirty="0">
              <a:latin typeface="Lato Light" panose="020F0502020204030203" pitchFamily="34" charset="0"/>
            </a:endParaRPr>
          </a:p>
        </p:txBody>
      </p:sp>
      <p:sp>
        <p:nvSpPr>
          <p:cNvPr id="31" name="Freeform 74">
            <a:extLst>
              <a:ext uri="{FF2B5EF4-FFF2-40B4-BE49-F238E27FC236}">
                <a16:creationId xmlns:a16="http://schemas.microsoft.com/office/drawing/2014/main" id="{6342D59E-5D0F-B742-A5D9-06B3FBA093FD}"/>
              </a:ext>
            </a:extLst>
          </p:cNvPr>
          <p:cNvSpPr>
            <a:spLocks noChangeArrowheads="1"/>
          </p:cNvSpPr>
          <p:nvPr/>
        </p:nvSpPr>
        <p:spPr bwMode="auto">
          <a:xfrm>
            <a:off x="9237931" y="3127320"/>
            <a:ext cx="1460525" cy="245406"/>
          </a:xfrm>
          <a:custGeom>
            <a:avLst/>
            <a:gdLst>
              <a:gd name="T0" fmla="*/ 2703 w 2704"/>
              <a:gd name="T1" fmla="*/ 0 h 454"/>
              <a:gd name="T2" fmla="*/ 732 w 2704"/>
              <a:gd name="T3" fmla="*/ 453 h 454"/>
              <a:gd name="T4" fmla="*/ 0 w 2704"/>
              <a:gd name="T5" fmla="*/ 453 h 454"/>
              <a:gd name="T6" fmla="*/ 490 w 2704"/>
              <a:gd name="T7" fmla="*/ 0 h 454"/>
              <a:gd name="T8" fmla="*/ 2703 w 2704"/>
              <a:gd name="T9" fmla="*/ 0 h 454"/>
            </a:gdLst>
            <a:ahLst/>
            <a:cxnLst>
              <a:cxn ang="0">
                <a:pos x="T0" y="T1"/>
              </a:cxn>
              <a:cxn ang="0">
                <a:pos x="T2" y="T3"/>
              </a:cxn>
              <a:cxn ang="0">
                <a:pos x="T4" y="T5"/>
              </a:cxn>
              <a:cxn ang="0">
                <a:pos x="T6" y="T7"/>
              </a:cxn>
              <a:cxn ang="0">
                <a:pos x="T8" y="T9"/>
              </a:cxn>
            </a:cxnLst>
            <a:rect l="0" t="0" r="r" b="b"/>
            <a:pathLst>
              <a:path w="2704" h="454">
                <a:moveTo>
                  <a:pt x="2703" y="0"/>
                </a:moveTo>
                <a:lnTo>
                  <a:pt x="732" y="453"/>
                </a:lnTo>
                <a:lnTo>
                  <a:pt x="0" y="453"/>
                </a:lnTo>
                <a:lnTo>
                  <a:pt x="490" y="0"/>
                </a:lnTo>
                <a:lnTo>
                  <a:pt x="2703" y="0"/>
                </a:lnTo>
              </a:path>
            </a:pathLst>
          </a:custGeom>
          <a:solidFill>
            <a:srgbClr val="000000">
              <a:alpha val="30000"/>
            </a:srgbClr>
          </a:solidFill>
          <a:ln>
            <a:noFill/>
          </a:ln>
          <a:effectLst/>
        </p:spPr>
        <p:txBody>
          <a:bodyPr wrap="none" anchor="ctr"/>
          <a:lstStyle/>
          <a:p>
            <a:endParaRPr lang="en-US" sz="3266" dirty="0">
              <a:latin typeface="Lato Light" panose="020F0502020204030203" pitchFamily="34" charset="0"/>
            </a:endParaRPr>
          </a:p>
        </p:txBody>
      </p:sp>
      <p:sp>
        <p:nvSpPr>
          <p:cNvPr id="32" name="Freeform 75">
            <a:extLst>
              <a:ext uri="{FF2B5EF4-FFF2-40B4-BE49-F238E27FC236}">
                <a16:creationId xmlns:a16="http://schemas.microsoft.com/office/drawing/2014/main" id="{A85E022B-C827-7749-A73F-8A78F5F55622}"/>
              </a:ext>
            </a:extLst>
          </p:cNvPr>
          <p:cNvSpPr>
            <a:spLocks noChangeArrowheads="1"/>
          </p:cNvSpPr>
          <p:nvPr/>
        </p:nvSpPr>
        <p:spPr bwMode="auto">
          <a:xfrm>
            <a:off x="9237931" y="1931263"/>
            <a:ext cx="264467" cy="1441463"/>
          </a:xfrm>
          <a:custGeom>
            <a:avLst/>
            <a:gdLst>
              <a:gd name="T0" fmla="*/ 0 w 491"/>
              <a:gd name="T1" fmla="*/ 2666 h 2667"/>
              <a:gd name="T2" fmla="*/ 0 w 491"/>
              <a:gd name="T3" fmla="*/ 1936 h 2667"/>
              <a:gd name="T4" fmla="*/ 490 w 491"/>
              <a:gd name="T5" fmla="*/ 0 h 2667"/>
              <a:gd name="T6" fmla="*/ 490 w 491"/>
              <a:gd name="T7" fmla="*/ 2213 h 2667"/>
              <a:gd name="T8" fmla="*/ 0 w 491"/>
              <a:gd name="T9" fmla="*/ 2666 h 2667"/>
            </a:gdLst>
            <a:ahLst/>
            <a:cxnLst>
              <a:cxn ang="0">
                <a:pos x="T0" y="T1"/>
              </a:cxn>
              <a:cxn ang="0">
                <a:pos x="T2" y="T3"/>
              </a:cxn>
              <a:cxn ang="0">
                <a:pos x="T4" y="T5"/>
              </a:cxn>
              <a:cxn ang="0">
                <a:pos x="T6" y="T7"/>
              </a:cxn>
              <a:cxn ang="0">
                <a:pos x="T8" y="T9"/>
              </a:cxn>
            </a:cxnLst>
            <a:rect l="0" t="0" r="r" b="b"/>
            <a:pathLst>
              <a:path w="491" h="2667">
                <a:moveTo>
                  <a:pt x="0" y="2666"/>
                </a:moveTo>
                <a:lnTo>
                  <a:pt x="0" y="1936"/>
                </a:lnTo>
                <a:lnTo>
                  <a:pt x="490" y="0"/>
                </a:lnTo>
                <a:lnTo>
                  <a:pt x="490" y="2213"/>
                </a:lnTo>
                <a:lnTo>
                  <a:pt x="0" y="2666"/>
                </a:lnTo>
              </a:path>
            </a:pathLst>
          </a:custGeom>
          <a:solidFill>
            <a:schemeClr val="bg1">
              <a:alpha val="20000"/>
            </a:schemeClr>
          </a:solidFill>
          <a:ln>
            <a:noFill/>
          </a:ln>
          <a:effectLst/>
        </p:spPr>
        <p:txBody>
          <a:bodyPr wrap="none" anchor="ctr"/>
          <a:lstStyle/>
          <a:p>
            <a:endParaRPr lang="en-US" sz="3266" dirty="0">
              <a:latin typeface="Lato Light" panose="020F0502020204030203" pitchFamily="34" charset="0"/>
            </a:endParaRPr>
          </a:p>
        </p:txBody>
      </p:sp>
      <p:sp>
        <p:nvSpPr>
          <p:cNvPr id="4" name="Freeform 2">
            <a:extLst>
              <a:ext uri="{FF2B5EF4-FFF2-40B4-BE49-F238E27FC236}">
                <a16:creationId xmlns:a16="http://schemas.microsoft.com/office/drawing/2014/main" id="{AE3ED771-0ADA-BC41-8979-02DDA1389446}"/>
              </a:ext>
            </a:extLst>
          </p:cNvPr>
          <p:cNvSpPr>
            <a:spLocks noChangeArrowheads="1"/>
          </p:cNvSpPr>
          <p:nvPr/>
        </p:nvSpPr>
        <p:spPr bwMode="auto">
          <a:xfrm>
            <a:off x="6815470" y="4515662"/>
            <a:ext cx="1324717" cy="1324717"/>
          </a:xfrm>
          <a:custGeom>
            <a:avLst/>
            <a:gdLst>
              <a:gd name="T0" fmla="*/ 2453 w 2454"/>
              <a:gd name="T1" fmla="*/ 2453 h 2454"/>
              <a:gd name="T2" fmla="*/ 0 w 2454"/>
              <a:gd name="T3" fmla="*/ 2453 h 2454"/>
              <a:gd name="T4" fmla="*/ 0 w 2454"/>
              <a:gd name="T5" fmla="*/ 0 h 2454"/>
              <a:gd name="T6" fmla="*/ 2453 w 2454"/>
              <a:gd name="T7" fmla="*/ 0 h 2454"/>
              <a:gd name="T8" fmla="*/ 2453 w 2454"/>
              <a:gd name="T9" fmla="*/ 2453 h 2454"/>
            </a:gdLst>
            <a:ahLst/>
            <a:cxnLst>
              <a:cxn ang="0">
                <a:pos x="T0" y="T1"/>
              </a:cxn>
              <a:cxn ang="0">
                <a:pos x="T2" y="T3"/>
              </a:cxn>
              <a:cxn ang="0">
                <a:pos x="T4" y="T5"/>
              </a:cxn>
              <a:cxn ang="0">
                <a:pos x="T6" y="T7"/>
              </a:cxn>
              <a:cxn ang="0">
                <a:pos x="T8" y="T9"/>
              </a:cxn>
            </a:cxnLst>
            <a:rect l="0" t="0" r="r" b="b"/>
            <a:pathLst>
              <a:path w="2454" h="2454">
                <a:moveTo>
                  <a:pt x="2453" y="2453"/>
                </a:moveTo>
                <a:lnTo>
                  <a:pt x="0" y="2453"/>
                </a:lnTo>
                <a:lnTo>
                  <a:pt x="0" y="0"/>
                </a:lnTo>
                <a:lnTo>
                  <a:pt x="2453" y="0"/>
                </a:lnTo>
                <a:lnTo>
                  <a:pt x="2453" y="2453"/>
                </a:lnTo>
              </a:path>
            </a:pathLst>
          </a:custGeom>
          <a:solidFill>
            <a:schemeClr val="accent3"/>
          </a:solidFill>
          <a:ln>
            <a:noFill/>
          </a:ln>
          <a:effectLst/>
        </p:spPr>
        <p:txBody>
          <a:bodyPr wrap="none" anchor="ctr"/>
          <a:lstStyle/>
          <a:p>
            <a:endParaRPr lang="en-US" sz="3266" dirty="0">
              <a:latin typeface="Lato Light" panose="020F0502020204030203" pitchFamily="34" charset="0"/>
            </a:endParaRPr>
          </a:p>
        </p:txBody>
      </p:sp>
      <p:sp>
        <p:nvSpPr>
          <p:cNvPr id="19" name="Freeform 76">
            <a:extLst>
              <a:ext uri="{FF2B5EF4-FFF2-40B4-BE49-F238E27FC236}">
                <a16:creationId xmlns:a16="http://schemas.microsoft.com/office/drawing/2014/main" id="{60EBA006-1709-3647-A86F-84DADB7ECA4E}"/>
              </a:ext>
            </a:extLst>
          </p:cNvPr>
          <p:cNvSpPr>
            <a:spLocks noChangeArrowheads="1"/>
          </p:cNvSpPr>
          <p:nvPr/>
        </p:nvSpPr>
        <p:spPr bwMode="auto">
          <a:xfrm>
            <a:off x="6450936" y="4992180"/>
            <a:ext cx="1196058" cy="1196057"/>
          </a:xfrm>
          <a:custGeom>
            <a:avLst/>
            <a:gdLst>
              <a:gd name="T0" fmla="*/ 2213 w 2214"/>
              <a:gd name="T1" fmla="*/ 0 h 2214"/>
              <a:gd name="T2" fmla="*/ 0 w 2214"/>
              <a:gd name="T3" fmla="*/ 0 h 2214"/>
              <a:gd name="T4" fmla="*/ 0 w 2214"/>
              <a:gd name="T5" fmla="*/ 2213 h 2214"/>
              <a:gd name="T6" fmla="*/ 2213 w 2214"/>
              <a:gd name="T7" fmla="*/ 2213 h 2214"/>
              <a:gd name="T8" fmla="*/ 2213 w 2214"/>
              <a:gd name="T9" fmla="*/ 0 h 2214"/>
            </a:gdLst>
            <a:ahLst/>
            <a:cxnLst>
              <a:cxn ang="0">
                <a:pos x="T0" y="T1"/>
              </a:cxn>
              <a:cxn ang="0">
                <a:pos x="T2" y="T3"/>
              </a:cxn>
              <a:cxn ang="0">
                <a:pos x="T4" y="T5"/>
              </a:cxn>
              <a:cxn ang="0">
                <a:pos x="T6" y="T7"/>
              </a:cxn>
              <a:cxn ang="0">
                <a:pos x="T8" y="T9"/>
              </a:cxn>
            </a:cxnLst>
            <a:rect l="0" t="0" r="r" b="b"/>
            <a:pathLst>
              <a:path w="2214" h="2214">
                <a:moveTo>
                  <a:pt x="2213" y="0"/>
                </a:moveTo>
                <a:lnTo>
                  <a:pt x="0" y="0"/>
                </a:lnTo>
                <a:lnTo>
                  <a:pt x="0" y="2213"/>
                </a:lnTo>
                <a:lnTo>
                  <a:pt x="2213" y="2213"/>
                </a:lnTo>
                <a:lnTo>
                  <a:pt x="2213" y="0"/>
                </a:lnTo>
              </a:path>
            </a:pathLst>
          </a:custGeom>
          <a:solidFill>
            <a:schemeClr val="accent3"/>
          </a:solidFill>
          <a:ln>
            <a:noFill/>
          </a:ln>
          <a:effectLst/>
        </p:spPr>
        <p:txBody>
          <a:bodyPr wrap="none" anchor="ctr"/>
          <a:lstStyle/>
          <a:p>
            <a:endParaRPr lang="en-US" sz="3266" dirty="0">
              <a:latin typeface="Lato Light" panose="020F0502020204030203" pitchFamily="34" charset="0"/>
            </a:endParaRPr>
          </a:p>
        </p:txBody>
      </p:sp>
      <p:sp>
        <p:nvSpPr>
          <p:cNvPr id="20" name="Freeform 77">
            <a:extLst>
              <a:ext uri="{FF2B5EF4-FFF2-40B4-BE49-F238E27FC236}">
                <a16:creationId xmlns:a16="http://schemas.microsoft.com/office/drawing/2014/main" id="{767DFD3C-2724-CF4D-AF7E-B663BB725EA8}"/>
              </a:ext>
            </a:extLst>
          </p:cNvPr>
          <p:cNvSpPr>
            <a:spLocks noChangeArrowheads="1"/>
          </p:cNvSpPr>
          <p:nvPr/>
        </p:nvSpPr>
        <p:spPr bwMode="auto">
          <a:xfrm>
            <a:off x="6450937" y="4746773"/>
            <a:ext cx="1460524" cy="245406"/>
          </a:xfrm>
          <a:custGeom>
            <a:avLst/>
            <a:gdLst>
              <a:gd name="T0" fmla="*/ 0 w 2704"/>
              <a:gd name="T1" fmla="*/ 454 h 455"/>
              <a:gd name="T2" fmla="*/ 1972 w 2704"/>
              <a:gd name="T3" fmla="*/ 0 h 455"/>
              <a:gd name="T4" fmla="*/ 2703 w 2704"/>
              <a:gd name="T5" fmla="*/ 0 h 455"/>
              <a:gd name="T6" fmla="*/ 2213 w 2704"/>
              <a:gd name="T7" fmla="*/ 454 h 455"/>
              <a:gd name="T8" fmla="*/ 0 w 2704"/>
              <a:gd name="T9" fmla="*/ 454 h 455"/>
            </a:gdLst>
            <a:ahLst/>
            <a:cxnLst>
              <a:cxn ang="0">
                <a:pos x="T0" y="T1"/>
              </a:cxn>
              <a:cxn ang="0">
                <a:pos x="T2" y="T3"/>
              </a:cxn>
              <a:cxn ang="0">
                <a:pos x="T4" y="T5"/>
              </a:cxn>
              <a:cxn ang="0">
                <a:pos x="T6" y="T7"/>
              </a:cxn>
              <a:cxn ang="0">
                <a:pos x="T8" y="T9"/>
              </a:cxn>
            </a:cxnLst>
            <a:rect l="0" t="0" r="r" b="b"/>
            <a:pathLst>
              <a:path w="2704" h="455">
                <a:moveTo>
                  <a:pt x="0" y="454"/>
                </a:moveTo>
                <a:lnTo>
                  <a:pt x="1972" y="0"/>
                </a:lnTo>
                <a:lnTo>
                  <a:pt x="2703" y="0"/>
                </a:lnTo>
                <a:lnTo>
                  <a:pt x="2213" y="454"/>
                </a:lnTo>
                <a:lnTo>
                  <a:pt x="0" y="454"/>
                </a:lnTo>
              </a:path>
            </a:pathLst>
          </a:custGeom>
          <a:solidFill>
            <a:schemeClr val="accent3"/>
          </a:solidFill>
          <a:ln>
            <a:noFill/>
          </a:ln>
          <a:effectLst/>
        </p:spPr>
        <p:txBody>
          <a:bodyPr wrap="none" anchor="ctr"/>
          <a:lstStyle/>
          <a:p>
            <a:endParaRPr lang="en-US" sz="3266" dirty="0">
              <a:latin typeface="Lato Light" panose="020F0502020204030203" pitchFamily="34" charset="0"/>
            </a:endParaRPr>
          </a:p>
        </p:txBody>
      </p:sp>
      <p:sp>
        <p:nvSpPr>
          <p:cNvPr id="21" name="Freeform 78">
            <a:extLst>
              <a:ext uri="{FF2B5EF4-FFF2-40B4-BE49-F238E27FC236}">
                <a16:creationId xmlns:a16="http://schemas.microsoft.com/office/drawing/2014/main" id="{D3AACB70-19AF-7943-AAD2-AD27D73A4AA6}"/>
              </a:ext>
            </a:extLst>
          </p:cNvPr>
          <p:cNvSpPr>
            <a:spLocks noChangeArrowheads="1"/>
          </p:cNvSpPr>
          <p:nvPr/>
        </p:nvSpPr>
        <p:spPr bwMode="auto">
          <a:xfrm>
            <a:off x="7646993" y="4746773"/>
            <a:ext cx="264467" cy="1441463"/>
          </a:xfrm>
          <a:custGeom>
            <a:avLst/>
            <a:gdLst>
              <a:gd name="T0" fmla="*/ 490 w 491"/>
              <a:gd name="T1" fmla="*/ 0 h 2668"/>
              <a:gd name="T2" fmla="*/ 490 w 491"/>
              <a:gd name="T3" fmla="*/ 732 h 2668"/>
              <a:gd name="T4" fmla="*/ 0 w 491"/>
              <a:gd name="T5" fmla="*/ 2667 h 2668"/>
              <a:gd name="T6" fmla="*/ 0 w 491"/>
              <a:gd name="T7" fmla="*/ 454 h 2668"/>
              <a:gd name="T8" fmla="*/ 490 w 491"/>
              <a:gd name="T9" fmla="*/ 0 h 2668"/>
            </a:gdLst>
            <a:ahLst/>
            <a:cxnLst>
              <a:cxn ang="0">
                <a:pos x="T0" y="T1"/>
              </a:cxn>
              <a:cxn ang="0">
                <a:pos x="T2" y="T3"/>
              </a:cxn>
              <a:cxn ang="0">
                <a:pos x="T4" y="T5"/>
              </a:cxn>
              <a:cxn ang="0">
                <a:pos x="T6" y="T7"/>
              </a:cxn>
              <a:cxn ang="0">
                <a:pos x="T8" y="T9"/>
              </a:cxn>
            </a:cxnLst>
            <a:rect l="0" t="0" r="r" b="b"/>
            <a:pathLst>
              <a:path w="491" h="2668">
                <a:moveTo>
                  <a:pt x="490" y="0"/>
                </a:moveTo>
                <a:lnTo>
                  <a:pt x="490" y="732"/>
                </a:lnTo>
                <a:lnTo>
                  <a:pt x="0" y="2667"/>
                </a:lnTo>
                <a:lnTo>
                  <a:pt x="0" y="454"/>
                </a:lnTo>
                <a:lnTo>
                  <a:pt x="490" y="0"/>
                </a:lnTo>
              </a:path>
            </a:pathLst>
          </a:custGeom>
          <a:solidFill>
            <a:schemeClr val="accent3"/>
          </a:solidFill>
          <a:ln>
            <a:noFill/>
          </a:ln>
          <a:effectLst/>
        </p:spPr>
        <p:txBody>
          <a:bodyPr wrap="none" anchor="ctr"/>
          <a:lstStyle/>
          <a:p>
            <a:endParaRPr lang="en-US" sz="3266" dirty="0">
              <a:latin typeface="Lato Light" panose="020F0502020204030203" pitchFamily="34" charset="0"/>
            </a:endParaRPr>
          </a:p>
        </p:txBody>
      </p:sp>
      <p:sp>
        <p:nvSpPr>
          <p:cNvPr id="22" name="Freeform 78">
            <a:extLst>
              <a:ext uri="{FF2B5EF4-FFF2-40B4-BE49-F238E27FC236}">
                <a16:creationId xmlns:a16="http://schemas.microsoft.com/office/drawing/2014/main" id="{96B99CA4-BF1A-9E41-96CB-FFBB79B47369}"/>
              </a:ext>
            </a:extLst>
          </p:cNvPr>
          <p:cNvSpPr>
            <a:spLocks noChangeArrowheads="1"/>
          </p:cNvSpPr>
          <p:nvPr/>
        </p:nvSpPr>
        <p:spPr bwMode="auto">
          <a:xfrm>
            <a:off x="7646993" y="4746774"/>
            <a:ext cx="264467" cy="1441463"/>
          </a:xfrm>
          <a:custGeom>
            <a:avLst/>
            <a:gdLst>
              <a:gd name="T0" fmla="*/ 490 w 491"/>
              <a:gd name="T1" fmla="*/ 0 h 2668"/>
              <a:gd name="T2" fmla="*/ 490 w 491"/>
              <a:gd name="T3" fmla="*/ 732 h 2668"/>
              <a:gd name="T4" fmla="*/ 0 w 491"/>
              <a:gd name="T5" fmla="*/ 2667 h 2668"/>
              <a:gd name="T6" fmla="*/ 0 w 491"/>
              <a:gd name="T7" fmla="*/ 454 h 2668"/>
              <a:gd name="T8" fmla="*/ 490 w 491"/>
              <a:gd name="T9" fmla="*/ 0 h 2668"/>
            </a:gdLst>
            <a:ahLst/>
            <a:cxnLst>
              <a:cxn ang="0">
                <a:pos x="T0" y="T1"/>
              </a:cxn>
              <a:cxn ang="0">
                <a:pos x="T2" y="T3"/>
              </a:cxn>
              <a:cxn ang="0">
                <a:pos x="T4" y="T5"/>
              </a:cxn>
              <a:cxn ang="0">
                <a:pos x="T6" y="T7"/>
              </a:cxn>
              <a:cxn ang="0">
                <a:pos x="T8" y="T9"/>
              </a:cxn>
            </a:cxnLst>
            <a:rect l="0" t="0" r="r" b="b"/>
            <a:pathLst>
              <a:path w="491" h="2668">
                <a:moveTo>
                  <a:pt x="490" y="0"/>
                </a:moveTo>
                <a:lnTo>
                  <a:pt x="490" y="732"/>
                </a:lnTo>
                <a:lnTo>
                  <a:pt x="0" y="2667"/>
                </a:lnTo>
                <a:lnTo>
                  <a:pt x="0" y="454"/>
                </a:lnTo>
                <a:lnTo>
                  <a:pt x="490" y="0"/>
                </a:lnTo>
              </a:path>
            </a:pathLst>
          </a:custGeom>
          <a:solidFill>
            <a:schemeClr val="accent3">
              <a:alpha val="20000"/>
            </a:schemeClr>
          </a:solidFill>
          <a:ln>
            <a:noFill/>
          </a:ln>
          <a:effectLst/>
        </p:spPr>
        <p:txBody>
          <a:bodyPr wrap="none" anchor="ctr"/>
          <a:lstStyle/>
          <a:p>
            <a:endParaRPr lang="en-US" sz="3266" dirty="0">
              <a:latin typeface="Lato Light" panose="020F0502020204030203" pitchFamily="34" charset="0"/>
            </a:endParaRPr>
          </a:p>
        </p:txBody>
      </p:sp>
      <p:sp>
        <p:nvSpPr>
          <p:cNvPr id="33" name="Freeform 77">
            <a:extLst>
              <a:ext uri="{FF2B5EF4-FFF2-40B4-BE49-F238E27FC236}">
                <a16:creationId xmlns:a16="http://schemas.microsoft.com/office/drawing/2014/main" id="{32FDEB50-7ECA-624D-9BE0-EA03F5F0AE9A}"/>
              </a:ext>
            </a:extLst>
          </p:cNvPr>
          <p:cNvSpPr>
            <a:spLocks noChangeArrowheads="1"/>
          </p:cNvSpPr>
          <p:nvPr/>
        </p:nvSpPr>
        <p:spPr bwMode="auto">
          <a:xfrm>
            <a:off x="6450936" y="4744374"/>
            <a:ext cx="1460524" cy="245406"/>
          </a:xfrm>
          <a:custGeom>
            <a:avLst/>
            <a:gdLst>
              <a:gd name="T0" fmla="*/ 0 w 2704"/>
              <a:gd name="T1" fmla="*/ 454 h 455"/>
              <a:gd name="T2" fmla="*/ 1972 w 2704"/>
              <a:gd name="T3" fmla="*/ 0 h 455"/>
              <a:gd name="T4" fmla="*/ 2703 w 2704"/>
              <a:gd name="T5" fmla="*/ 0 h 455"/>
              <a:gd name="T6" fmla="*/ 2213 w 2704"/>
              <a:gd name="T7" fmla="*/ 454 h 455"/>
              <a:gd name="T8" fmla="*/ 0 w 2704"/>
              <a:gd name="T9" fmla="*/ 454 h 455"/>
            </a:gdLst>
            <a:ahLst/>
            <a:cxnLst>
              <a:cxn ang="0">
                <a:pos x="T0" y="T1"/>
              </a:cxn>
              <a:cxn ang="0">
                <a:pos x="T2" y="T3"/>
              </a:cxn>
              <a:cxn ang="0">
                <a:pos x="T4" y="T5"/>
              </a:cxn>
              <a:cxn ang="0">
                <a:pos x="T6" y="T7"/>
              </a:cxn>
              <a:cxn ang="0">
                <a:pos x="T8" y="T9"/>
              </a:cxn>
            </a:cxnLst>
            <a:rect l="0" t="0" r="r" b="b"/>
            <a:pathLst>
              <a:path w="2704" h="455">
                <a:moveTo>
                  <a:pt x="0" y="454"/>
                </a:moveTo>
                <a:lnTo>
                  <a:pt x="1972" y="0"/>
                </a:lnTo>
                <a:lnTo>
                  <a:pt x="2703" y="0"/>
                </a:lnTo>
                <a:lnTo>
                  <a:pt x="2213" y="454"/>
                </a:lnTo>
                <a:lnTo>
                  <a:pt x="0" y="454"/>
                </a:lnTo>
              </a:path>
            </a:pathLst>
          </a:custGeom>
          <a:solidFill>
            <a:srgbClr val="000000">
              <a:alpha val="30000"/>
            </a:srgbClr>
          </a:solidFill>
          <a:ln>
            <a:noFill/>
          </a:ln>
          <a:effectLst/>
        </p:spPr>
        <p:txBody>
          <a:bodyPr wrap="none" anchor="ctr"/>
          <a:lstStyle/>
          <a:p>
            <a:endParaRPr lang="en-US" sz="3266" dirty="0">
              <a:latin typeface="Lato Light" panose="020F0502020204030203" pitchFamily="34" charset="0"/>
            </a:endParaRPr>
          </a:p>
        </p:txBody>
      </p:sp>
      <p:sp>
        <p:nvSpPr>
          <p:cNvPr id="34" name="Freeform 78">
            <a:extLst>
              <a:ext uri="{FF2B5EF4-FFF2-40B4-BE49-F238E27FC236}">
                <a16:creationId xmlns:a16="http://schemas.microsoft.com/office/drawing/2014/main" id="{1BEDE715-36F4-D74E-B656-4AE71DE9C169}"/>
              </a:ext>
            </a:extLst>
          </p:cNvPr>
          <p:cNvSpPr>
            <a:spLocks noChangeArrowheads="1"/>
          </p:cNvSpPr>
          <p:nvPr/>
        </p:nvSpPr>
        <p:spPr bwMode="auto">
          <a:xfrm>
            <a:off x="7646992" y="4744374"/>
            <a:ext cx="264467" cy="1441463"/>
          </a:xfrm>
          <a:custGeom>
            <a:avLst/>
            <a:gdLst>
              <a:gd name="T0" fmla="*/ 490 w 491"/>
              <a:gd name="T1" fmla="*/ 0 h 2668"/>
              <a:gd name="T2" fmla="*/ 490 w 491"/>
              <a:gd name="T3" fmla="*/ 732 h 2668"/>
              <a:gd name="T4" fmla="*/ 0 w 491"/>
              <a:gd name="T5" fmla="*/ 2667 h 2668"/>
              <a:gd name="T6" fmla="*/ 0 w 491"/>
              <a:gd name="T7" fmla="*/ 454 h 2668"/>
              <a:gd name="T8" fmla="*/ 490 w 491"/>
              <a:gd name="T9" fmla="*/ 0 h 2668"/>
            </a:gdLst>
            <a:ahLst/>
            <a:cxnLst>
              <a:cxn ang="0">
                <a:pos x="T0" y="T1"/>
              </a:cxn>
              <a:cxn ang="0">
                <a:pos x="T2" y="T3"/>
              </a:cxn>
              <a:cxn ang="0">
                <a:pos x="T4" y="T5"/>
              </a:cxn>
              <a:cxn ang="0">
                <a:pos x="T6" y="T7"/>
              </a:cxn>
              <a:cxn ang="0">
                <a:pos x="T8" y="T9"/>
              </a:cxn>
            </a:cxnLst>
            <a:rect l="0" t="0" r="r" b="b"/>
            <a:pathLst>
              <a:path w="491" h="2668">
                <a:moveTo>
                  <a:pt x="490" y="0"/>
                </a:moveTo>
                <a:lnTo>
                  <a:pt x="490" y="732"/>
                </a:lnTo>
                <a:lnTo>
                  <a:pt x="0" y="2667"/>
                </a:lnTo>
                <a:lnTo>
                  <a:pt x="0" y="454"/>
                </a:lnTo>
                <a:lnTo>
                  <a:pt x="490" y="0"/>
                </a:lnTo>
              </a:path>
            </a:pathLst>
          </a:custGeom>
          <a:solidFill>
            <a:schemeClr val="bg1">
              <a:alpha val="20000"/>
            </a:schemeClr>
          </a:solidFill>
          <a:ln>
            <a:noFill/>
          </a:ln>
          <a:effectLst/>
        </p:spPr>
        <p:txBody>
          <a:bodyPr wrap="none" anchor="ctr"/>
          <a:lstStyle/>
          <a:p>
            <a:endParaRPr lang="en-US" sz="3266" dirty="0">
              <a:latin typeface="Lato Light" panose="020F0502020204030203" pitchFamily="34" charset="0"/>
            </a:endParaRPr>
          </a:p>
        </p:txBody>
      </p:sp>
      <p:sp>
        <p:nvSpPr>
          <p:cNvPr id="5" name="Freeform 3">
            <a:extLst>
              <a:ext uri="{FF2B5EF4-FFF2-40B4-BE49-F238E27FC236}">
                <a16:creationId xmlns:a16="http://schemas.microsoft.com/office/drawing/2014/main" id="{A5B9DA36-00C2-E147-8C24-27492B61052A}"/>
              </a:ext>
            </a:extLst>
          </p:cNvPr>
          <p:cNvSpPr>
            <a:spLocks noChangeArrowheads="1"/>
          </p:cNvSpPr>
          <p:nvPr/>
        </p:nvSpPr>
        <p:spPr bwMode="auto">
          <a:xfrm>
            <a:off x="9006821" y="4515662"/>
            <a:ext cx="1324717" cy="1324717"/>
          </a:xfrm>
          <a:custGeom>
            <a:avLst/>
            <a:gdLst>
              <a:gd name="T0" fmla="*/ 2453 w 2454"/>
              <a:gd name="T1" fmla="*/ 2453 h 2454"/>
              <a:gd name="T2" fmla="*/ 0 w 2454"/>
              <a:gd name="T3" fmla="*/ 2453 h 2454"/>
              <a:gd name="T4" fmla="*/ 0 w 2454"/>
              <a:gd name="T5" fmla="*/ 0 h 2454"/>
              <a:gd name="T6" fmla="*/ 2453 w 2454"/>
              <a:gd name="T7" fmla="*/ 0 h 2454"/>
              <a:gd name="T8" fmla="*/ 2453 w 2454"/>
              <a:gd name="T9" fmla="*/ 2453 h 2454"/>
            </a:gdLst>
            <a:ahLst/>
            <a:cxnLst>
              <a:cxn ang="0">
                <a:pos x="T0" y="T1"/>
              </a:cxn>
              <a:cxn ang="0">
                <a:pos x="T2" y="T3"/>
              </a:cxn>
              <a:cxn ang="0">
                <a:pos x="T4" y="T5"/>
              </a:cxn>
              <a:cxn ang="0">
                <a:pos x="T6" y="T7"/>
              </a:cxn>
              <a:cxn ang="0">
                <a:pos x="T8" y="T9"/>
              </a:cxn>
            </a:cxnLst>
            <a:rect l="0" t="0" r="r" b="b"/>
            <a:pathLst>
              <a:path w="2454" h="2454">
                <a:moveTo>
                  <a:pt x="2453" y="2453"/>
                </a:moveTo>
                <a:lnTo>
                  <a:pt x="0" y="2453"/>
                </a:lnTo>
                <a:lnTo>
                  <a:pt x="0" y="0"/>
                </a:lnTo>
                <a:lnTo>
                  <a:pt x="2453" y="0"/>
                </a:lnTo>
                <a:lnTo>
                  <a:pt x="2453" y="2453"/>
                </a:lnTo>
              </a:path>
            </a:pathLst>
          </a:custGeom>
          <a:solidFill>
            <a:schemeClr val="accent4"/>
          </a:solidFill>
          <a:ln>
            <a:noFill/>
          </a:ln>
          <a:effectLst/>
        </p:spPr>
        <p:txBody>
          <a:bodyPr wrap="none" anchor="ctr"/>
          <a:lstStyle/>
          <a:p>
            <a:endParaRPr lang="en-US" sz="3266" dirty="0">
              <a:latin typeface="Lato Light" panose="020F0502020204030203" pitchFamily="34" charset="0"/>
            </a:endParaRPr>
          </a:p>
        </p:txBody>
      </p:sp>
      <p:sp>
        <p:nvSpPr>
          <p:cNvPr id="8" name="Freeform 71">
            <a:extLst>
              <a:ext uri="{FF2B5EF4-FFF2-40B4-BE49-F238E27FC236}">
                <a16:creationId xmlns:a16="http://schemas.microsoft.com/office/drawing/2014/main" id="{0781B3D2-AFD5-CF42-8954-BACABDFA730C}"/>
              </a:ext>
            </a:extLst>
          </p:cNvPr>
          <p:cNvSpPr>
            <a:spLocks noChangeArrowheads="1"/>
          </p:cNvSpPr>
          <p:nvPr/>
        </p:nvSpPr>
        <p:spPr bwMode="auto">
          <a:xfrm>
            <a:off x="9237931" y="4746773"/>
            <a:ext cx="1460525" cy="245406"/>
          </a:xfrm>
          <a:custGeom>
            <a:avLst/>
            <a:gdLst>
              <a:gd name="T0" fmla="*/ 2703 w 2704"/>
              <a:gd name="T1" fmla="*/ 454 h 455"/>
              <a:gd name="T2" fmla="*/ 732 w 2704"/>
              <a:gd name="T3" fmla="*/ 0 h 455"/>
              <a:gd name="T4" fmla="*/ 0 w 2704"/>
              <a:gd name="T5" fmla="*/ 0 h 455"/>
              <a:gd name="T6" fmla="*/ 490 w 2704"/>
              <a:gd name="T7" fmla="*/ 454 h 455"/>
              <a:gd name="T8" fmla="*/ 2703 w 2704"/>
              <a:gd name="T9" fmla="*/ 454 h 455"/>
            </a:gdLst>
            <a:ahLst/>
            <a:cxnLst>
              <a:cxn ang="0">
                <a:pos x="T0" y="T1"/>
              </a:cxn>
              <a:cxn ang="0">
                <a:pos x="T2" y="T3"/>
              </a:cxn>
              <a:cxn ang="0">
                <a:pos x="T4" y="T5"/>
              </a:cxn>
              <a:cxn ang="0">
                <a:pos x="T6" y="T7"/>
              </a:cxn>
              <a:cxn ang="0">
                <a:pos x="T8" y="T9"/>
              </a:cxn>
            </a:cxnLst>
            <a:rect l="0" t="0" r="r" b="b"/>
            <a:pathLst>
              <a:path w="2704" h="455">
                <a:moveTo>
                  <a:pt x="2703" y="454"/>
                </a:moveTo>
                <a:lnTo>
                  <a:pt x="732" y="0"/>
                </a:lnTo>
                <a:lnTo>
                  <a:pt x="0" y="0"/>
                </a:lnTo>
                <a:lnTo>
                  <a:pt x="490" y="454"/>
                </a:lnTo>
                <a:lnTo>
                  <a:pt x="2703" y="454"/>
                </a:lnTo>
              </a:path>
            </a:pathLst>
          </a:custGeom>
          <a:solidFill>
            <a:schemeClr val="accent4"/>
          </a:solidFill>
          <a:ln>
            <a:noFill/>
          </a:ln>
          <a:effectLst/>
        </p:spPr>
        <p:txBody>
          <a:bodyPr wrap="none" anchor="ctr"/>
          <a:lstStyle/>
          <a:p>
            <a:endParaRPr lang="en-US" sz="3266" dirty="0">
              <a:latin typeface="Lato Light" panose="020F0502020204030203" pitchFamily="34" charset="0"/>
            </a:endParaRPr>
          </a:p>
        </p:txBody>
      </p:sp>
      <p:sp>
        <p:nvSpPr>
          <p:cNvPr id="9" name="Freeform 72">
            <a:extLst>
              <a:ext uri="{FF2B5EF4-FFF2-40B4-BE49-F238E27FC236}">
                <a16:creationId xmlns:a16="http://schemas.microsoft.com/office/drawing/2014/main" id="{31A02447-DB8D-B046-87A9-3FDE69E0FA60}"/>
              </a:ext>
            </a:extLst>
          </p:cNvPr>
          <p:cNvSpPr>
            <a:spLocks noChangeArrowheads="1"/>
          </p:cNvSpPr>
          <p:nvPr/>
        </p:nvSpPr>
        <p:spPr bwMode="auto">
          <a:xfrm>
            <a:off x="9237931" y="4746773"/>
            <a:ext cx="264467" cy="1441463"/>
          </a:xfrm>
          <a:custGeom>
            <a:avLst/>
            <a:gdLst>
              <a:gd name="T0" fmla="*/ 0 w 491"/>
              <a:gd name="T1" fmla="*/ 0 h 2668"/>
              <a:gd name="T2" fmla="*/ 0 w 491"/>
              <a:gd name="T3" fmla="*/ 732 h 2668"/>
              <a:gd name="T4" fmla="*/ 490 w 491"/>
              <a:gd name="T5" fmla="*/ 2667 h 2668"/>
              <a:gd name="T6" fmla="*/ 490 w 491"/>
              <a:gd name="T7" fmla="*/ 454 h 2668"/>
              <a:gd name="T8" fmla="*/ 0 w 491"/>
              <a:gd name="T9" fmla="*/ 0 h 2668"/>
            </a:gdLst>
            <a:ahLst/>
            <a:cxnLst>
              <a:cxn ang="0">
                <a:pos x="T0" y="T1"/>
              </a:cxn>
              <a:cxn ang="0">
                <a:pos x="T2" y="T3"/>
              </a:cxn>
              <a:cxn ang="0">
                <a:pos x="T4" y="T5"/>
              </a:cxn>
              <a:cxn ang="0">
                <a:pos x="T6" y="T7"/>
              </a:cxn>
              <a:cxn ang="0">
                <a:pos x="T8" y="T9"/>
              </a:cxn>
            </a:cxnLst>
            <a:rect l="0" t="0" r="r" b="b"/>
            <a:pathLst>
              <a:path w="491" h="2668">
                <a:moveTo>
                  <a:pt x="0" y="0"/>
                </a:moveTo>
                <a:lnTo>
                  <a:pt x="0" y="732"/>
                </a:lnTo>
                <a:lnTo>
                  <a:pt x="490" y="2667"/>
                </a:lnTo>
                <a:lnTo>
                  <a:pt x="490" y="454"/>
                </a:lnTo>
                <a:lnTo>
                  <a:pt x="0" y="0"/>
                </a:lnTo>
              </a:path>
            </a:pathLst>
          </a:custGeom>
          <a:solidFill>
            <a:schemeClr val="accent4"/>
          </a:solidFill>
          <a:ln>
            <a:noFill/>
          </a:ln>
          <a:effectLst/>
        </p:spPr>
        <p:txBody>
          <a:bodyPr wrap="none" anchor="ctr"/>
          <a:lstStyle/>
          <a:p>
            <a:endParaRPr lang="en-US" sz="3266" dirty="0">
              <a:latin typeface="Lato Light" panose="020F0502020204030203" pitchFamily="34" charset="0"/>
            </a:endParaRPr>
          </a:p>
        </p:txBody>
      </p:sp>
      <p:sp>
        <p:nvSpPr>
          <p:cNvPr id="13" name="Freeform 70">
            <a:extLst>
              <a:ext uri="{FF2B5EF4-FFF2-40B4-BE49-F238E27FC236}">
                <a16:creationId xmlns:a16="http://schemas.microsoft.com/office/drawing/2014/main" id="{B6D115D4-BC7F-8842-B86A-D06E22B6929A}"/>
              </a:ext>
            </a:extLst>
          </p:cNvPr>
          <p:cNvSpPr>
            <a:spLocks noChangeArrowheads="1"/>
          </p:cNvSpPr>
          <p:nvPr/>
        </p:nvSpPr>
        <p:spPr bwMode="auto">
          <a:xfrm>
            <a:off x="9502399" y="4992180"/>
            <a:ext cx="1196058" cy="1196057"/>
          </a:xfrm>
          <a:custGeom>
            <a:avLst/>
            <a:gdLst>
              <a:gd name="T0" fmla="*/ 0 w 2214"/>
              <a:gd name="T1" fmla="*/ 0 h 2214"/>
              <a:gd name="T2" fmla="*/ 2213 w 2214"/>
              <a:gd name="T3" fmla="*/ 0 h 2214"/>
              <a:gd name="T4" fmla="*/ 2213 w 2214"/>
              <a:gd name="T5" fmla="*/ 2213 h 2214"/>
              <a:gd name="T6" fmla="*/ 0 w 2214"/>
              <a:gd name="T7" fmla="*/ 2213 h 2214"/>
              <a:gd name="T8" fmla="*/ 0 w 2214"/>
              <a:gd name="T9" fmla="*/ 0 h 2214"/>
            </a:gdLst>
            <a:ahLst/>
            <a:cxnLst>
              <a:cxn ang="0">
                <a:pos x="T0" y="T1"/>
              </a:cxn>
              <a:cxn ang="0">
                <a:pos x="T2" y="T3"/>
              </a:cxn>
              <a:cxn ang="0">
                <a:pos x="T4" y="T5"/>
              </a:cxn>
              <a:cxn ang="0">
                <a:pos x="T6" y="T7"/>
              </a:cxn>
              <a:cxn ang="0">
                <a:pos x="T8" y="T9"/>
              </a:cxn>
            </a:cxnLst>
            <a:rect l="0" t="0" r="r" b="b"/>
            <a:pathLst>
              <a:path w="2214" h="2214">
                <a:moveTo>
                  <a:pt x="0" y="0"/>
                </a:moveTo>
                <a:lnTo>
                  <a:pt x="2213" y="0"/>
                </a:lnTo>
                <a:lnTo>
                  <a:pt x="2213" y="2213"/>
                </a:lnTo>
                <a:lnTo>
                  <a:pt x="0" y="2213"/>
                </a:lnTo>
                <a:lnTo>
                  <a:pt x="0" y="0"/>
                </a:lnTo>
              </a:path>
            </a:pathLst>
          </a:custGeom>
          <a:solidFill>
            <a:schemeClr val="accent4"/>
          </a:solidFill>
          <a:ln>
            <a:noFill/>
          </a:ln>
          <a:effectLst/>
        </p:spPr>
        <p:txBody>
          <a:bodyPr wrap="none" anchor="ctr"/>
          <a:lstStyle/>
          <a:p>
            <a:endParaRPr lang="en-US" sz="3266" dirty="0">
              <a:latin typeface="Lato Light" panose="020F0502020204030203" pitchFamily="34" charset="0"/>
            </a:endParaRPr>
          </a:p>
        </p:txBody>
      </p:sp>
      <p:sp>
        <p:nvSpPr>
          <p:cNvPr id="14" name="Freeform 71">
            <a:extLst>
              <a:ext uri="{FF2B5EF4-FFF2-40B4-BE49-F238E27FC236}">
                <a16:creationId xmlns:a16="http://schemas.microsoft.com/office/drawing/2014/main" id="{BFABD6E1-47F2-8147-BA0E-F0F8983E85BD}"/>
              </a:ext>
            </a:extLst>
          </p:cNvPr>
          <p:cNvSpPr>
            <a:spLocks noChangeArrowheads="1"/>
          </p:cNvSpPr>
          <p:nvPr/>
        </p:nvSpPr>
        <p:spPr bwMode="auto">
          <a:xfrm>
            <a:off x="9237932" y="4746773"/>
            <a:ext cx="1460525" cy="245406"/>
          </a:xfrm>
          <a:custGeom>
            <a:avLst/>
            <a:gdLst>
              <a:gd name="T0" fmla="*/ 2703 w 2704"/>
              <a:gd name="T1" fmla="*/ 454 h 455"/>
              <a:gd name="T2" fmla="*/ 732 w 2704"/>
              <a:gd name="T3" fmla="*/ 0 h 455"/>
              <a:gd name="T4" fmla="*/ 0 w 2704"/>
              <a:gd name="T5" fmla="*/ 0 h 455"/>
              <a:gd name="T6" fmla="*/ 490 w 2704"/>
              <a:gd name="T7" fmla="*/ 454 h 455"/>
              <a:gd name="T8" fmla="*/ 2703 w 2704"/>
              <a:gd name="T9" fmla="*/ 454 h 455"/>
            </a:gdLst>
            <a:ahLst/>
            <a:cxnLst>
              <a:cxn ang="0">
                <a:pos x="T0" y="T1"/>
              </a:cxn>
              <a:cxn ang="0">
                <a:pos x="T2" y="T3"/>
              </a:cxn>
              <a:cxn ang="0">
                <a:pos x="T4" y="T5"/>
              </a:cxn>
              <a:cxn ang="0">
                <a:pos x="T6" y="T7"/>
              </a:cxn>
              <a:cxn ang="0">
                <a:pos x="T8" y="T9"/>
              </a:cxn>
            </a:cxnLst>
            <a:rect l="0" t="0" r="r" b="b"/>
            <a:pathLst>
              <a:path w="2704" h="455">
                <a:moveTo>
                  <a:pt x="2703" y="454"/>
                </a:moveTo>
                <a:lnTo>
                  <a:pt x="732" y="0"/>
                </a:lnTo>
                <a:lnTo>
                  <a:pt x="0" y="0"/>
                </a:lnTo>
                <a:lnTo>
                  <a:pt x="490" y="454"/>
                </a:lnTo>
                <a:lnTo>
                  <a:pt x="2703" y="454"/>
                </a:lnTo>
              </a:path>
            </a:pathLst>
          </a:custGeom>
          <a:solidFill>
            <a:srgbClr val="000000">
              <a:alpha val="30000"/>
            </a:srgbClr>
          </a:solidFill>
          <a:ln>
            <a:noFill/>
          </a:ln>
          <a:effectLst/>
        </p:spPr>
        <p:txBody>
          <a:bodyPr wrap="none" anchor="ctr"/>
          <a:lstStyle/>
          <a:p>
            <a:endParaRPr lang="en-US" sz="3266" dirty="0">
              <a:latin typeface="Lato Light" panose="020F0502020204030203" pitchFamily="34" charset="0"/>
            </a:endParaRPr>
          </a:p>
        </p:txBody>
      </p:sp>
      <p:sp>
        <p:nvSpPr>
          <p:cNvPr id="15" name="Freeform 72">
            <a:extLst>
              <a:ext uri="{FF2B5EF4-FFF2-40B4-BE49-F238E27FC236}">
                <a16:creationId xmlns:a16="http://schemas.microsoft.com/office/drawing/2014/main" id="{6E9E0D83-D3DE-D540-BFE4-3A349F217963}"/>
              </a:ext>
            </a:extLst>
          </p:cNvPr>
          <p:cNvSpPr>
            <a:spLocks noChangeArrowheads="1"/>
          </p:cNvSpPr>
          <p:nvPr/>
        </p:nvSpPr>
        <p:spPr bwMode="auto">
          <a:xfrm>
            <a:off x="9237932" y="4746774"/>
            <a:ext cx="264467" cy="1441463"/>
          </a:xfrm>
          <a:custGeom>
            <a:avLst/>
            <a:gdLst>
              <a:gd name="T0" fmla="*/ 0 w 491"/>
              <a:gd name="T1" fmla="*/ 0 h 2668"/>
              <a:gd name="T2" fmla="*/ 0 w 491"/>
              <a:gd name="T3" fmla="*/ 732 h 2668"/>
              <a:gd name="T4" fmla="*/ 490 w 491"/>
              <a:gd name="T5" fmla="*/ 2667 h 2668"/>
              <a:gd name="T6" fmla="*/ 490 w 491"/>
              <a:gd name="T7" fmla="*/ 454 h 2668"/>
              <a:gd name="T8" fmla="*/ 0 w 491"/>
              <a:gd name="T9" fmla="*/ 0 h 2668"/>
            </a:gdLst>
            <a:ahLst/>
            <a:cxnLst>
              <a:cxn ang="0">
                <a:pos x="T0" y="T1"/>
              </a:cxn>
              <a:cxn ang="0">
                <a:pos x="T2" y="T3"/>
              </a:cxn>
              <a:cxn ang="0">
                <a:pos x="T4" y="T5"/>
              </a:cxn>
              <a:cxn ang="0">
                <a:pos x="T6" y="T7"/>
              </a:cxn>
              <a:cxn ang="0">
                <a:pos x="T8" y="T9"/>
              </a:cxn>
            </a:cxnLst>
            <a:rect l="0" t="0" r="r" b="b"/>
            <a:pathLst>
              <a:path w="491" h="2668">
                <a:moveTo>
                  <a:pt x="0" y="0"/>
                </a:moveTo>
                <a:lnTo>
                  <a:pt x="0" y="732"/>
                </a:lnTo>
                <a:lnTo>
                  <a:pt x="490" y="2667"/>
                </a:lnTo>
                <a:lnTo>
                  <a:pt x="490" y="454"/>
                </a:lnTo>
                <a:lnTo>
                  <a:pt x="0" y="0"/>
                </a:lnTo>
              </a:path>
            </a:pathLst>
          </a:custGeom>
          <a:solidFill>
            <a:schemeClr val="bg1">
              <a:alpha val="20000"/>
            </a:schemeClr>
          </a:solidFill>
          <a:ln>
            <a:noFill/>
          </a:ln>
          <a:effectLst/>
        </p:spPr>
        <p:txBody>
          <a:bodyPr wrap="none" anchor="ctr"/>
          <a:lstStyle/>
          <a:p>
            <a:endParaRPr lang="en-US" sz="3266" dirty="0">
              <a:latin typeface="Lato Light" panose="020F0502020204030203" pitchFamily="34" charset="0"/>
            </a:endParaRPr>
          </a:p>
        </p:txBody>
      </p:sp>
      <p:sp>
        <p:nvSpPr>
          <p:cNvPr id="40" name="TextBox 39">
            <a:extLst>
              <a:ext uri="{FF2B5EF4-FFF2-40B4-BE49-F238E27FC236}">
                <a16:creationId xmlns:a16="http://schemas.microsoft.com/office/drawing/2014/main" id="{73C0D064-EABA-D340-8AC4-7824E142B582}"/>
              </a:ext>
            </a:extLst>
          </p:cNvPr>
          <p:cNvSpPr txBox="1"/>
          <p:nvPr/>
        </p:nvSpPr>
        <p:spPr>
          <a:xfrm>
            <a:off x="1399703" y="1600102"/>
            <a:ext cx="3676006" cy="1046440"/>
          </a:xfrm>
          <a:prstGeom prst="rect">
            <a:avLst/>
          </a:prstGeom>
          <a:noFill/>
        </p:spPr>
        <p:txBody>
          <a:bodyPr wrap="none" rtlCol="0" anchor="b" anchorCtr="0">
            <a:spAutoFit/>
          </a:bodyPr>
          <a:lstStyle/>
          <a:p>
            <a:pPr algn="ctr"/>
            <a:r>
              <a:rPr lang="en-US" sz="4000" b="1" dirty="0">
                <a:solidFill>
                  <a:schemeClr val="accent1"/>
                </a:solidFill>
                <a:latin typeface="Poppins" pitchFamily="2" charset="77"/>
                <a:ea typeface="League Spartan" charset="0"/>
                <a:cs typeface="Poppins" pitchFamily="2" charset="77"/>
              </a:rPr>
              <a:t>60</a:t>
            </a:r>
            <a:br>
              <a:rPr lang="en-US" sz="2200" b="1" dirty="0">
                <a:solidFill>
                  <a:schemeClr val="accent1"/>
                </a:solidFill>
                <a:latin typeface="Poppins" pitchFamily="2" charset="77"/>
                <a:ea typeface="League Spartan" charset="0"/>
                <a:cs typeface="Poppins" pitchFamily="2" charset="77"/>
              </a:rPr>
            </a:br>
            <a:r>
              <a:rPr lang="en-US" sz="2200" b="1" dirty="0">
                <a:solidFill>
                  <a:schemeClr val="accent1"/>
                </a:solidFill>
                <a:latin typeface="Poppins" pitchFamily="2" charset="77"/>
                <a:ea typeface="League Spartan" charset="0"/>
                <a:cs typeface="Poppins" pitchFamily="2" charset="77"/>
              </a:rPr>
              <a:t> Professional Disciplines</a:t>
            </a:r>
          </a:p>
        </p:txBody>
      </p:sp>
      <p:sp>
        <p:nvSpPr>
          <p:cNvPr id="44" name="TextBox 43">
            <a:extLst>
              <a:ext uri="{FF2B5EF4-FFF2-40B4-BE49-F238E27FC236}">
                <a16:creationId xmlns:a16="http://schemas.microsoft.com/office/drawing/2014/main" id="{29C134CC-2DB2-BA4B-A817-03B581E6A4FB}"/>
              </a:ext>
            </a:extLst>
          </p:cNvPr>
          <p:cNvSpPr txBox="1"/>
          <p:nvPr/>
        </p:nvSpPr>
        <p:spPr>
          <a:xfrm>
            <a:off x="1759460" y="2766224"/>
            <a:ext cx="2956491" cy="1046440"/>
          </a:xfrm>
          <a:prstGeom prst="rect">
            <a:avLst/>
          </a:prstGeom>
          <a:noFill/>
        </p:spPr>
        <p:txBody>
          <a:bodyPr wrap="square" rtlCol="0" anchor="b" anchorCtr="0">
            <a:spAutoFit/>
          </a:bodyPr>
          <a:lstStyle/>
          <a:p>
            <a:pPr algn="ctr"/>
            <a:r>
              <a:rPr lang="en-US" sz="4000" b="1" dirty="0">
                <a:solidFill>
                  <a:schemeClr val="accent2"/>
                </a:solidFill>
                <a:latin typeface="Poppins" pitchFamily="2" charset="77"/>
                <a:ea typeface="League Spartan" charset="0"/>
                <a:cs typeface="Poppins" pitchFamily="2" charset="77"/>
              </a:rPr>
              <a:t>22</a:t>
            </a:r>
            <a:br>
              <a:rPr lang="en-US" sz="4000" b="1" dirty="0">
                <a:solidFill>
                  <a:schemeClr val="accent2"/>
                </a:solidFill>
                <a:latin typeface="Poppins" pitchFamily="2" charset="77"/>
                <a:ea typeface="League Spartan" charset="0"/>
                <a:cs typeface="Poppins" pitchFamily="2" charset="77"/>
              </a:rPr>
            </a:br>
            <a:r>
              <a:rPr lang="en-US" sz="2200" b="1" dirty="0">
                <a:solidFill>
                  <a:schemeClr val="accent2"/>
                </a:solidFill>
                <a:latin typeface="Poppins" pitchFamily="2" charset="77"/>
                <a:ea typeface="League Spartan" charset="0"/>
                <a:cs typeface="Poppins" pitchFamily="2" charset="77"/>
              </a:rPr>
              <a:t> Countries</a:t>
            </a:r>
          </a:p>
        </p:txBody>
      </p:sp>
      <p:sp>
        <p:nvSpPr>
          <p:cNvPr id="47" name="TextBox 46">
            <a:extLst>
              <a:ext uri="{FF2B5EF4-FFF2-40B4-BE49-F238E27FC236}">
                <a16:creationId xmlns:a16="http://schemas.microsoft.com/office/drawing/2014/main" id="{541457E0-6239-FC44-92BF-723C2156209A}"/>
              </a:ext>
            </a:extLst>
          </p:cNvPr>
          <p:cNvSpPr txBox="1"/>
          <p:nvPr/>
        </p:nvSpPr>
        <p:spPr>
          <a:xfrm>
            <a:off x="2006555" y="3793025"/>
            <a:ext cx="2473999" cy="1384995"/>
          </a:xfrm>
          <a:prstGeom prst="rect">
            <a:avLst/>
          </a:prstGeom>
          <a:noFill/>
        </p:spPr>
        <p:txBody>
          <a:bodyPr wrap="square" rtlCol="0" anchor="b" anchorCtr="0">
            <a:spAutoFit/>
          </a:bodyPr>
          <a:lstStyle/>
          <a:p>
            <a:pPr algn="ctr"/>
            <a:r>
              <a:rPr lang="en-US" sz="4000" b="1" dirty="0">
                <a:solidFill>
                  <a:schemeClr val="accent3"/>
                </a:solidFill>
                <a:latin typeface="Poppins" pitchFamily="2" charset="77"/>
                <a:ea typeface="League Spartan" charset="0"/>
                <a:cs typeface="Poppins" pitchFamily="2" charset="77"/>
              </a:rPr>
              <a:t>27</a:t>
            </a:r>
            <a:br>
              <a:rPr lang="en-US" sz="4000" b="1" dirty="0">
                <a:solidFill>
                  <a:schemeClr val="accent3"/>
                </a:solidFill>
                <a:latin typeface="Poppins" pitchFamily="2" charset="77"/>
                <a:ea typeface="League Spartan" charset="0"/>
                <a:cs typeface="Poppins" pitchFamily="2" charset="77"/>
              </a:rPr>
            </a:br>
            <a:r>
              <a:rPr lang="en-US" sz="2200" b="1" dirty="0">
                <a:solidFill>
                  <a:schemeClr val="accent3"/>
                </a:solidFill>
                <a:latin typeface="Poppins" pitchFamily="2" charset="77"/>
                <a:ea typeface="League Spartan" charset="0"/>
                <a:cs typeface="Poppins" pitchFamily="2" charset="77"/>
              </a:rPr>
              <a:t> CRE® Chapters Worldwide</a:t>
            </a:r>
          </a:p>
        </p:txBody>
      </p:sp>
      <p:sp>
        <p:nvSpPr>
          <p:cNvPr id="50" name="TextBox 49">
            <a:extLst>
              <a:ext uri="{FF2B5EF4-FFF2-40B4-BE49-F238E27FC236}">
                <a16:creationId xmlns:a16="http://schemas.microsoft.com/office/drawing/2014/main" id="{85F1820B-C070-9347-B9C6-D0C6EA486F92}"/>
              </a:ext>
            </a:extLst>
          </p:cNvPr>
          <p:cNvSpPr txBox="1"/>
          <p:nvPr/>
        </p:nvSpPr>
        <p:spPr>
          <a:xfrm>
            <a:off x="2665290" y="5199437"/>
            <a:ext cx="1059906" cy="1046440"/>
          </a:xfrm>
          <a:prstGeom prst="rect">
            <a:avLst/>
          </a:prstGeom>
          <a:noFill/>
        </p:spPr>
        <p:txBody>
          <a:bodyPr wrap="none" rtlCol="0" anchor="b" anchorCtr="0">
            <a:spAutoFit/>
          </a:bodyPr>
          <a:lstStyle/>
          <a:p>
            <a:pPr algn="ctr"/>
            <a:r>
              <a:rPr lang="en-US" sz="4000" b="1" dirty="0">
                <a:solidFill>
                  <a:schemeClr val="accent4"/>
                </a:solidFill>
                <a:latin typeface="Poppins" pitchFamily="2" charset="77"/>
                <a:ea typeface="League Spartan" charset="0"/>
                <a:cs typeface="Poppins" pitchFamily="2" charset="77"/>
              </a:rPr>
              <a:t>72</a:t>
            </a:r>
            <a:br>
              <a:rPr lang="en-US" sz="4000" b="1" dirty="0">
                <a:solidFill>
                  <a:schemeClr val="accent4"/>
                </a:solidFill>
                <a:latin typeface="Poppins" pitchFamily="2" charset="77"/>
                <a:ea typeface="League Spartan" charset="0"/>
                <a:cs typeface="Poppins" pitchFamily="2" charset="77"/>
              </a:rPr>
            </a:br>
            <a:r>
              <a:rPr lang="en-US" sz="1600" b="1" dirty="0">
                <a:solidFill>
                  <a:schemeClr val="accent4"/>
                </a:solidFill>
                <a:latin typeface="Poppins" pitchFamily="2" charset="77"/>
                <a:ea typeface="League Spartan" charset="0"/>
                <a:cs typeface="Poppins" pitchFamily="2" charset="77"/>
              </a:rPr>
              <a:t> </a:t>
            </a:r>
            <a:r>
              <a:rPr lang="en-US" sz="2200" b="1" dirty="0">
                <a:solidFill>
                  <a:schemeClr val="accent4"/>
                </a:solidFill>
                <a:latin typeface="Poppins" pitchFamily="2" charset="77"/>
                <a:ea typeface="League Spartan" charset="0"/>
                <a:cs typeface="Poppins" pitchFamily="2" charset="77"/>
              </a:rPr>
              <a:t>Years</a:t>
            </a:r>
          </a:p>
        </p:txBody>
      </p:sp>
    </p:spTree>
    <p:extLst>
      <p:ext uri="{BB962C8B-B14F-4D97-AF65-F5344CB8AC3E}">
        <p14:creationId xmlns:p14="http://schemas.microsoft.com/office/powerpoint/2010/main" val="32340631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40;p48">
            <a:extLst>
              <a:ext uri="{FF2B5EF4-FFF2-40B4-BE49-F238E27FC236}">
                <a16:creationId xmlns:a16="http://schemas.microsoft.com/office/drawing/2014/main" id="{4D7D932A-4AF1-B442-8D41-34A8393372CB}"/>
              </a:ext>
            </a:extLst>
          </p:cNvPr>
          <p:cNvSpPr txBox="1"/>
          <p:nvPr/>
        </p:nvSpPr>
        <p:spPr>
          <a:xfrm>
            <a:off x="3505940" y="1504031"/>
            <a:ext cx="5513400" cy="346950"/>
          </a:xfrm>
          <a:prstGeom prst="rect">
            <a:avLst/>
          </a:prstGeom>
          <a:noFill/>
          <a:ln>
            <a:noFill/>
          </a:ln>
        </p:spPr>
        <p:txBody>
          <a:bodyPr spcFirstLastPara="1" wrap="square" lIns="68569" tIns="68569" rIns="68569" bIns="68569" anchor="t" anchorCtr="0">
            <a:noAutofit/>
          </a:bodyPr>
          <a:lstStyle/>
          <a:p>
            <a:pPr algn="ctr">
              <a:buClr>
                <a:srgbClr val="000000"/>
              </a:buClr>
              <a:buSzPts val="2500"/>
            </a:pPr>
            <a:endParaRPr sz="2100" b="1">
              <a:solidFill>
                <a:srgbClr val="40134A"/>
              </a:solidFill>
              <a:latin typeface="Montserrat" panose="02000505000000020004" pitchFamily="2" charset="77"/>
              <a:ea typeface="Montserrat"/>
              <a:cs typeface="Montserrat"/>
              <a:sym typeface="Montserrat"/>
            </a:endParaRPr>
          </a:p>
        </p:txBody>
      </p:sp>
      <p:sp>
        <p:nvSpPr>
          <p:cNvPr id="20" name="TextBox 19">
            <a:extLst>
              <a:ext uri="{FF2B5EF4-FFF2-40B4-BE49-F238E27FC236}">
                <a16:creationId xmlns:a16="http://schemas.microsoft.com/office/drawing/2014/main" id="{16769400-3CFE-A84A-B50D-89552ED84765}"/>
              </a:ext>
            </a:extLst>
          </p:cNvPr>
          <p:cNvSpPr txBox="1"/>
          <p:nvPr/>
        </p:nvSpPr>
        <p:spPr>
          <a:xfrm>
            <a:off x="927315" y="1460715"/>
            <a:ext cx="3922929" cy="584775"/>
          </a:xfrm>
          <a:prstGeom prst="rect">
            <a:avLst/>
          </a:prstGeom>
          <a:noFill/>
        </p:spPr>
        <p:txBody>
          <a:bodyPr wrap="square" lIns="91440" tIns="45720" rIns="91440" bIns="45720" rtlCol="0" anchor="t">
            <a:spAutoFit/>
          </a:bodyPr>
          <a:lstStyle/>
          <a:p>
            <a:r>
              <a:rPr lang="en-US" sz="1600" b="1" dirty="0">
                <a:solidFill>
                  <a:srgbClr val="006CB7"/>
                </a:solidFill>
                <a:latin typeface="Montserrat"/>
              </a:rPr>
              <a:t>TOP TEN ISSUES</a:t>
            </a:r>
            <a:br>
              <a:rPr lang="en-US" sz="1600" b="1" dirty="0">
                <a:solidFill>
                  <a:srgbClr val="006CB7"/>
                </a:solidFill>
                <a:latin typeface="Montserrat"/>
              </a:rPr>
            </a:br>
            <a:r>
              <a:rPr lang="en-US" sz="1600" b="1" dirty="0">
                <a:solidFill>
                  <a:srgbClr val="006CB7"/>
                </a:solidFill>
                <a:latin typeface="Montserrat"/>
              </a:rPr>
              <a:t>AFFECTING REAL ESTATE</a:t>
            </a:r>
            <a:r>
              <a:rPr lang="en-US" sz="1600" b="1" baseline="30000" dirty="0">
                <a:solidFill>
                  <a:srgbClr val="006CB7"/>
                </a:solidFill>
                <a:latin typeface="Montserrat"/>
                <a:ea typeface="+mn-lt"/>
                <a:cs typeface="+mn-lt"/>
              </a:rPr>
              <a:t>®</a:t>
            </a:r>
            <a:endParaRPr lang="uk-UA" sz="1600" b="1" baseline="30000" dirty="0">
              <a:solidFill>
                <a:srgbClr val="006CB7"/>
              </a:solidFill>
              <a:latin typeface="Montserrat"/>
            </a:endParaRPr>
          </a:p>
        </p:txBody>
      </p:sp>
      <p:sp>
        <p:nvSpPr>
          <p:cNvPr id="21" name="TextBox 20">
            <a:extLst>
              <a:ext uri="{FF2B5EF4-FFF2-40B4-BE49-F238E27FC236}">
                <a16:creationId xmlns:a16="http://schemas.microsoft.com/office/drawing/2014/main" id="{C684E271-9898-B14A-89D3-884073378A7B}"/>
              </a:ext>
            </a:extLst>
          </p:cNvPr>
          <p:cNvSpPr txBox="1"/>
          <p:nvPr/>
        </p:nvSpPr>
        <p:spPr>
          <a:xfrm>
            <a:off x="927315" y="2003907"/>
            <a:ext cx="3352800" cy="738664"/>
          </a:xfrm>
          <a:prstGeom prst="rect">
            <a:avLst/>
          </a:prstGeom>
          <a:noFill/>
        </p:spPr>
        <p:txBody>
          <a:bodyPr wrap="square" lIns="91440" tIns="45720" rIns="91440" bIns="45720" rtlCol="0" anchor="ctr">
            <a:spAutoFit/>
          </a:bodyPr>
          <a:lstStyle/>
          <a:p>
            <a:r>
              <a:rPr lang="en-US" sz="1400" dirty="0">
                <a:solidFill>
                  <a:srgbClr val="40134A"/>
                </a:solidFill>
                <a:latin typeface="Montserrat"/>
              </a:rPr>
              <a:t>Current and emerging issues expected to have the greatest impact on real estate</a:t>
            </a:r>
          </a:p>
        </p:txBody>
      </p:sp>
      <p:sp>
        <p:nvSpPr>
          <p:cNvPr id="33" name="TextBox 32">
            <a:extLst>
              <a:ext uri="{FF2B5EF4-FFF2-40B4-BE49-F238E27FC236}">
                <a16:creationId xmlns:a16="http://schemas.microsoft.com/office/drawing/2014/main" id="{2B8612CC-055C-0942-B461-DBA2C82D3FBD}"/>
              </a:ext>
            </a:extLst>
          </p:cNvPr>
          <p:cNvSpPr txBox="1"/>
          <p:nvPr/>
        </p:nvSpPr>
        <p:spPr>
          <a:xfrm>
            <a:off x="927315" y="2791737"/>
            <a:ext cx="3206998" cy="338554"/>
          </a:xfrm>
          <a:prstGeom prst="rect">
            <a:avLst/>
          </a:prstGeom>
          <a:noFill/>
        </p:spPr>
        <p:txBody>
          <a:bodyPr wrap="square" lIns="91440" tIns="45720" rIns="91440" bIns="45720" rtlCol="0" anchor="t">
            <a:spAutoFit/>
          </a:bodyPr>
          <a:lstStyle/>
          <a:p>
            <a:r>
              <a:rPr lang="en-US" sz="1600" b="1" dirty="0">
                <a:solidFill>
                  <a:srgbClr val="006CB7"/>
                </a:solidFill>
                <a:latin typeface="Montserrat"/>
              </a:rPr>
              <a:t>REAL ESTATE ISSUES</a:t>
            </a:r>
            <a:r>
              <a:rPr lang="en-US" sz="1600" b="1" baseline="30000" dirty="0">
                <a:solidFill>
                  <a:srgbClr val="006CB7"/>
                </a:solidFill>
                <a:latin typeface="Montserrat"/>
                <a:ea typeface="+mn-lt"/>
                <a:cs typeface="+mn-lt"/>
              </a:rPr>
              <a:t>®</a:t>
            </a:r>
            <a:endParaRPr lang="en-US" sz="1600" b="1" baseline="30000" dirty="0">
              <a:solidFill>
                <a:srgbClr val="006CB7"/>
              </a:solidFill>
              <a:latin typeface="Calibri"/>
              <a:cs typeface="Calibri"/>
            </a:endParaRPr>
          </a:p>
        </p:txBody>
      </p:sp>
      <p:sp>
        <p:nvSpPr>
          <p:cNvPr id="34" name="TextBox 33">
            <a:extLst>
              <a:ext uri="{FF2B5EF4-FFF2-40B4-BE49-F238E27FC236}">
                <a16:creationId xmlns:a16="http://schemas.microsoft.com/office/drawing/2014/main" id="{52E63F7F-86E6-D649-A1D1-3080982AD2EC}"/>
              </a:ext>
            </a:extLst>
          </p:cNvPr>
          <p:cNvSpPr txBox="1"/>
          <p:nvPr/>
        </p:nvSpPr>
        <p:spPr>
          <a:xfrm>
            <a:off x="917769" y="3130291"/>
            <a:ext cx="3932475" cy="738664"/>
          </a:xfrm>
          <a:prstGeom prst="rect">
            <a:avLst/>
          </a:prstGeom>
          <a:noFill/>
        </p:spPr>
        <p:txBody>
          <a:bodyPr wrap="square" lIns="91440" tIns="45720" rIns="91440" bIns="45720" rtlCol="0" anchor="ctr">
            <a:spAutoFit/>
          </a:bodyPr>
          <a:lstStyle/>
          <a:p>
            <a:r>
              <a:rPr lang="en-US" sz="1400" dirty="0">
                <a:solidFill>
                  <a:srgbClr val="40134A"/>
                </a:solidFill>
                <a:latin typeface="Montserrat"/>
              </a:rPr>
              <a:t>Professional, peer-reviewed journal featuring analytical and novel thinking and commentary</a:t>
            </a:r>
          </a:p>
        </p:txBody>
      </p:sp>
      <p:sp>
        <p:nvSpPr>
          <p:cNvPr id="50" name="TextBox 49">
            <a:extLst>
              <a:ext uri="{FF2B5EF4-FFF2-40B4-BE49-F238E27FC236}">
                <a16:creationId xmlns:a16="http://schemas.microsoft.com/office/drawing/2014/main" id="{22D21CF8-D63F-504F-861B-A1A7A8A48E59}"/>
              </a:ext>
            </a:extLst>
          </p:cNvPr>
          <p:cNvSpPr txBox="1"/>
          <p:nvPr/>
        </p:nvSpPr>
        <p:spPr>
          <a:xfrm>
            <a:off x="917769" y="3918121"/>
            <a:ext cx="4326764" cy="338554"/>
          </a:xfrm>
          <a:prstGeom prst="rect">
            <a:avLst/>
          </a:prstGeom>
          <a:noFill/>
        </p:spPr>
        <p:txBody>
          <a:bodyPr wrap="square" rtlCol="0">
            <a:spAutoFit/>
          </a:bodyPr>
          <a:lstStyle/>
          <a:p>
            <a:r>
              <a:rPr lang="en-US" sz="1600" b="1" dirty="0">
                <a:solidFill>
                  <a:srgbClr val="006CB7"/>
                </a:solidFill>
                <a:latin typeface="Montserrat" panose="02000505000000020004" pitchFamily="2" charset="77"/>
              </a:rPr>
              <a:t>REQUEST FOR CRE</a:t>
            </a:r>
            <a:r>
              <a:rPr lang="en-US" sz="1600" b="1" baseline="30000" dirty="0">
                <a:solidFill>
                  <a:srgbClr val="006CB7"/>
                </a:solidFill>
                <a:latin typeface="Montserrat" panose="02000505000000020004" pitchFamily="2" charset="77"/>
              </a:rPr>
              <a:t>®</a:t>
            </a:r>
            <a:r>
              <a:rPr lang="en-US" sz="1600" b="1" dirty="0">
                <a:solidFill>
                  <a:srgbClr val="006CB7"/>
                </a:solidFill>
                <a:latin typeface="Montserrat" panose="02000505000000020004" pitchFamily="2" charset="77"/>
              </a:rPr>
              <a:t> EXPERTISE</a:t>
            </a:r>
            <a:endParaRPr lang="uk-UA" sz="1600" b="1" dirty="0">
              <a:solidFill>
                <a:srgbClr val="006CB7"/>
              </a:solidFill>
              <a:latin typeface="+mj-lt"/>
            </a:endParaRPr>
          </a:p>
        </p:txBody>
      </p:sp>
      <p:sp>
        <p:nvSpPr>
          <p:cNvPr id="55" name="TextBox 54">
            <a:extLst>
              <a:ext uri="{FF2B5EF4-FFF2-40B4-BE49-F238E27FC236}">
                <a16:creationId xmlns:a16="http://schemas.microsoft.com/office/drawing/2014/main" id="{F7A0C561-2E68-E442-B70D-D49E4ED6D3C7}"/>
              </a:ext>
            </a:extLst>
          </p:cNvPr>
          <p:cNvSpPr txBox="1"/>
          <p:nvPr/>
        </p:nvSpPr>
        <p:spPr>
          <a:xfrm>
            <a:off x="5314634" y="1472881"/>
            <a:ext cx="3922929" cy="338554"/>
          </a:xfrm>
          <a:prstGeom prst="rect">
            <a:avLst/>
          </a:prstGeom>
          <a:noFill/>
        </p:spPr>
        <p:txBody>
          <a:bodyPr wrap="square" rtlCol="0">
            <a:spAutoFit/>
          </a:bodyPr>
          <a:lstStyle/>
          <a:p>
            <a:r>
              <a:rPr lang="en-US" sz="1600" b="1" dirty="0">
                <a:solidFill>
                  <a:srgbClr val="006CB7"/>
                </a:solidFill>
                <a:latin typeface="Montserrat" panose="02000505000000020004" pitchFamily="2" charset="77"/>
              </a:rPr>
              <a:t>WEBINAR SERIES &amp; PODCASTS</a:t>
            </a:r>
            <a:endParaRPr lang="uk-UA" sz="1600" b="1" dirty="0">
              <a:solidFill>
                <a:srgbClr val="006CB7"/>
              </a:solidFill>
              <a:latin typeface="+mj-lt"/>
            </a:endParaRPr>
          </a:p>
        </p:txBody>
      </p:sp>
      <p:sp>
        <p:nvSpPr>
          <p:cNvPr id="56" name="TextBox 55">
            <a:extLst>
              <a:ext uri="{FF2B5EF4-FFF2-40B4-BE49-F238E27FC236}">
                <a16:creationId xmlns:a16="http://schemas.microsoft.com/office/drawing/2014/main" id="{56FBA624-CA01-8442-9716-619650C91DAA}"/>
              </a:ext>
            </a:extLst>
          </p:cNvPr>
          <p:cNvSpPr txBox="1"/>
          <p:nvPr/>
        </p:nvSpPr>
        <p:spPr>
          <a:xfrm>
            <a:off x="5324046" y="1788464"/>
            <a:ext cx="3455784" cy="954107"/>
          </a:xfrm>
          <a:prstGeom prst="rect">
            <a:avLst/>
          </a:prstGeom>
          <a:noFill/>
        </p:spPr>
        <p:txBody>
          <a:bodyPr wrap="square" rtlCol="0" anchor="ctr">
            <a:spAutoFit/>
          </a:bodyPr>
          <a:lstStyle/>
          <a:p>
            <a:r>
              <a:rPr lang="en-US" sz="1400" dirty="0">
                <a:solidFill>
                  <a:srgbClr val="40134A"/>
                </a:solidFill>
                <a:latin typeface="Montserrat" panose="02000505000000020004" pitchFamily="2" charset="77"/>
              </a:rPr>
              <a:t>Compelling sessions offer expert interpretation and meaningful insight to inform and inspire the way you do business</a:t>
            </a:r>
          </a:p>
        </p:txBody>
      </p:sp>
      <p:sp>
        <p:nvSpPr>
          <p:cNvPr id="60" name="TextBox 59">
            <a:extLst>
              <a:ext uri="{FF2B5EF4-FFF2-40B4-BE49-F238E27FC236}">
                <a16:creationId xmlns:a16="http://schemas.microsoft.com/office/drawing/2014/main" id="{3F6BA5BB-FBC9-D241-8DCE-2E07CE69981B}"/>
              </a:ext>
            </a:extLst>
          </p:cNvPr>
          <p:cNvSpPr txBox="1"/>
          <p:nvPr/>
        </p:nvSpPr>
        <p:spPr>
          <a:xfrm>
            <a:off x="5313337" y="2819515"/>
            <a:ext cx="4974953" cy="338554"/>
          </a:xfrm>
          <a:prstGeom prst="rect">
            <a:avLst/>
          </a:prstGeom>
          <a:noFill/>
        </p:spPr>
        <p:txBody>
          <a:bodyPr wrap="square" lIns="91440" tIns="45720" rIns="91440" bIns="45720" rtlCol="0" anchor="t">
            <a:spAutoFit/>
          </a:bodyPr>
          <a:lstStyle/>
          <a:p>
            <a:r>
              <a:rPr lang="en-US" sz="1600" b="1" dirty="0">
                <a:solidFill>
                  <a:srgbClr val="006CB7"/>
                </a:solidFill>
                <a:latin typeface="Montserrat"/>
              </a:rPr>
              <a:t>ECONOMIC ADVISORY COUNCIL</a:t>
            </a:r>
            <a:endParaRPr lang="uk-UA" sz="1600" b="1" dirty="0">
              <a:solidFill>
                <a:srgbClr val="006CB7"/>
              </a:solidFill>
              <a:latin typeface="+mj-lt"/>
            </a:endParaRPr>
          </a:p>
        </p:txBody>
      </p:sp>
      <p:sp>
        <p:nvSpPr>
          <p:cNvPr id="61" name="TextBox 60">
            <a:extLst>
              <a:ext uri="{FF2B5EF4-FFF2-40B4-BE49-F238E27FC236}">
                <a16:creationId xmlns:a16="http://schemas.microsoft.com/office/drawing/2014/main" id="{3F0AB278-E08D-3D45-8ACD-68F34A6FE74C}"/>
              </a:ext>
            </a:extLst>
          </p:cNvPr>
          <p:cNvSpPr txBox="1"/>
          <p:nvPr/>
        </p:nvSpPr>
        <p:spPr>
          <a:xfrm>
            <a:off x="5313337" y="3149483"/>
            <a:ext cx="3706003" cy="738664"/>
          </a:xfrm>
          <a:prstGeom prst="rect">
            <a:avLst/>
          </a:prstGeom>
          <a:noFill/>
        </p:spPr>
        <p:txBody>
          <a:bodyPr wrap="square" lIns="91440" tIns="45720" rIns="91440" bIns="45720" rtlCol="0" anchor="ctr">
            <a:spAutoFit/>
          </a:bodyPr>
          <a:lstStyle/>
          <a:p>
            <a:r>
              <a:rPr lang="en-US" sz="1400" dirty="0">
                <a:solidFill>
                  <a:srgbClr val="40134A"/>
                </a:solidFill>
                <a:latin typeface="Montserrat"/>
              </a:rPr>
              <a:t>16 Counselors with a stellar reputation for economic forecasting and market analysis</a:t>
            </a:r>
          </a:p>
        </p:txBody>
      </p:sp>
      <p:sp>
        <p:nvSpPr>
          <p:cNvPr id="65" name="TextBox 64">
            <a:extLst>
              <a:ext uri="{FF2B5EF4-FFF2-40B4-BE49-F238E27FC236}">
                <a16:creationId xmlns:a16="http://schemas.microsoft.com/office/drawing/2014/main" id="{9ADE6C68-0F5F-E747-96AF-55C95DD5CE9C}"/>
              </a:ext>
            </a:extLst>
          </p:cNvPr>
          <p:cNvSpPr txBox="1"/>
          <p:nvPr/>
        </p:nvSpPr>
        <p:spPr>
          <a:xfrm>
            <a:off x="5303914" y="3975171"/>
            <a:ext cx="3933649" cy="338554"/>
          </a:xfrm>
          <a:prstGeom prst="rect">
            <a:avLst/>
          </a:prstGeom>
          <a:noFill/>
        </p:spPr>
        <p:txBody>
          <a:bodyPr wrap="square" rtlCol="0">
            <a:spAutoFit/>
          </a:bodyPr>
          <a:lstStyle/>
          <a:p>
            <a:r>
              <a:rPr lang="en-US" sz="1600" b="1" dirty="0">
                <a:solidFill>
                  <a:srgbClr val="006CB7"/>
                </a:solidFill>
                <a:latin typeface="Montserrat" panose="02000505000000020004" pitchFamily="2" charset="77"/>
              </a:rPr>
              <a:t>SPECIALTY INTEREST GROUPS</a:t>
            </a:r>
            <a:endParaRPr lang="uk-UA" sz="1600" b="1" dirty="0">
              <a:solidFill>
                <a:srgbClr val="006CB7"/>
              </a:solidFill>
              <a:latin typeface="+mj-lt"/>
            </a:endParaRPr>
          </a:p>
        </p:txBody>
      </p:sp>
      <p:sp>
        <p:nvSpPr>
          <p:cNvPr id="66" name="TextBox 65">
            <a:extLst>
              <a:ext uri="{FF2B5EF4-FFF2-40B4-BE49-F238E27FC236}">
                <a16:creationId xmlns:a16="http://schemas.microsoft.com/office/drawing/2014/main" id="{AD56E918-02BE-C04F-AB93-A7A5138DBD6E}"/>
              </a:ext>
            </a:extLst>
          </p:cNvPr>
          <p:cNvSpPr txBox="1"/>
          <p:nvPr/>
        </p:nvSpPr>
        <p:spPr>
          <a:xfrm>
            <a:off x="5313337" y="4270954"/>
            <a:ext cx="3404280" cy="738664"/>
          </a:xfrm>
          <a:prstGeom prst="rect">
            <a:avLst/>
          </a:prstGeom>
          <a:noFill/>
        </p:spPr>
        <p:txBody>
          <a:bodyPr wrap="square" rtlCol="0" anchor="ctr">
            <a:spAutoFit/>
          </a:bodyPr>
          <a:lstStyle/>
          <a:p>
            <a:r>
              <a:rPr lang="en-US" sz="1400" dirty="0">
                <a:solidFill>
                  <a:srgbClr val="40134A"/>
                </a:solidFill>
                <a:latin typeface="Montserrat" panose="02000505000000020004" pitchFamily="2" charset="77"/>
              </a:rPr>
              <a:t>12 members-only topical and interactive sessions for candid information-sharing</a:t>
            </a:r>
          </a:p>
        </p:txBody>
      </p:sp>
      <p:sp>
        <p:nvSpPr>
          <p:cNvPr id="3" name="Title 2">
            <a:extLst>
              <a:ext uri="{FF2B5EF4-FFF2-40B4-BE49-F238E27FC236}">
                <a16:creationId xmlns:a16="http://schemas.microsoft.com/office/drawing/2014/main" id="{013FA4BF-5B09-6223-29A1-7DBB4CCA494C}"/>
              </a:ext>
            </a:extLst>
          </p:cNvPr>
          <p:cNvSpPr>
            <a:spLocks noGrp="1"/>
          </p:cNvSpPr>
          <p:nvPr>
            <p:ph type="title"/>
          </p:nvPr>
        </p:nvSpPr>
        <p:spPr>
          <a:xfrm>
            <a:off x="762000" y="274638"/>
            <a:ext cx="10972800" cy="1143000"/>
          </a:xfrm>
        </p:spPr>
        <p:txBody>
          <a:bodyPr>
            <a:normAutofit/>
          </a:bodyPr>
          <a:lstStyle/>
          <a:p>
            <a:pPr algn="ctr"/>
            <a:r>
              <a:rPr lang="en-US" sz="4800" b="1" kern="0" dirty="0">
                <a:latin typeface="Montserrat" pitchFamily="2" charset="77"/>
                <a:cs typeface="+mj-cs"/>
              </a:rPr>
              <a:t>Our Signature</a:t>
            </a:r>
            <a:r>
              <a:rPr lang="en-US" sz="4800" b="1" dirty="0">
                <a:latin typeface="Montserrat" pitchFamily="2" charset="77"/>
              </a:rPr>
              <a:t> </a:t>
            </a:r>
            <a:r>
              <a:rPr lang="en-US" sz="4800" b="1" kern="0" dirty="0">
                <a:latin typeface="Montserrat" pitchFamily="2" charset="77"/>
                <a:cs typeface="+mj-cs"/>
              </a:rPr>
              <a:t>Initiatives</a:t>
            </a:r>
          </a:p>
        </p:txBody>
      </p:sp>
      <p:sp>
        <p:nvSpPr>
          <p:cNvPr id="6" name="TextBox 5">
            <a:extLst>
              <a:ext uri="{FF2B5EF4-FFF2-40B4-BE49-F238E27FC236}">
                <a16:creationId xmlns:a16="http://schemas.microsoft.com/office/drawing/2014/main" id="{CDFF98D6-CD88-8647-BB78-9B7E4EFD6BB1}"/>
              </a:ext>
            </a:extLst>
          </p:cNvPr>
          <p:cNvSpPr txBox="1"/>
          <p:nvPr/>
        </p:nvSpPr>
        <p:spPr>
          <a:xfrm>
            <a:off x="901575" y="4245870"/>
            <a:ext cx="3404280" cy="738664"/>
          </a:xfrm>
          <a:prstGeom prst="rect">
            <a:avLst/>
          </a:prstGeom>
          <a:noFill/>
        </p:spPr>
        <p:txBody>
          <a:bodyPr wrap="square" rtlCol="0">
            <a:spAutoFit/>
          </a:bodyPr>
          <a:lstStyle/>
          <a:p>
            <a:r>
              <a:rPr lang="en-US" sz="1400" dirty="0">
                <a:latin typeface="Montserrat" pitchFamily="2" charset="77"/>
              </a:rPr>
              <a:t>Our top member benefit enables Counselors to tap into the CRE</a:t>
            </a:r>
            <a:r>
              <a:rPr lang="en-US" sz="1400" b="1" baseline="30000" dirty="0">
                <a:latin typeface="Montserrat" panose="02000505000000020004" pitchFamily="2" charset="77"/>
              </a:rPr>
              <a:t>®</a:t>
            </a:r>
            <a:r>
              <a:rPr lang="en-US" sz="1400" dirty="0">
                <a:latin typeface="Montserrat" pitchFamily="2" charset="77"/>
              </a:rPr>
              <a:t> knowledge network</a:t>
            </a:r>
          </a:p>
        </p:txBody>
      </p:sp>
      <p:sp>
        <p:nvSpPr>
          <p:cNvPr id="2" name="TextBox 1">
            <a:extLst>
              <a:ext uri="{FF2B5EF4-FFF2-40B4-BE49-F238E27FC236}">
                <a16:creationId xmlns:a16="http://schemas.microsoft.com/office/drawing/2014/main" id="{C911A4C7-A6FB-EF50-AF5F-F6D8EB06CE2C}"/>
              </a:ext>
            </a:extLst>
          </p:cNvPr>
          <p:cNvSpPr txBox="1"/>
          <p:nvPr/>
        </p:nvSpPr>
        <p:spPr>
          <a:xfrm>
            <a:off x="927315" y="5059027"/>
            <a:ext cx="3065263" cy="338554"/>
          </a:xfrm>
          <a:prstGeom prst="rect">
            <a:avLst/>
          </a:prstGeom>
          <a:noFill/>
        </p:spPr>
        <p:txBody>
          <a:bodyPr wrap="none" rtlCol="0">
            <a:spAutoFit/>
          </a:bodyPr>
          <a:lstStyle/>
          <a:p>
            <a:r>
              <a:rPr lang="en-US" sz="1600" b="1" dirty="0">
                <a:solidFill>
                  <a:srgbClr val="006CB7"/>
                </a:solidFill>
                <a:latin typeface="Montserrat" panose="02000505000000020004" pitchFamily="2" charset="77"/>
              </a:rPr>
              <a:t>CRE</a:t>
            </a:r>
            <a:r>
              <a:rPr lang="en-US" sz="1600" b="1" baseline="30000" dirty="0">
                <a:solidFill>
                  <a:srgbClr val="006CB7"/>
                </a:solidFill>
                <a:latin typeface="Montserrat" panose="02000505000000020004" pitchFamily="2" charset="77"/>
              </a:rPr>
              <a:t>® </a:t>
            </a:r>
            <a:r>
              <a:rPr lang="en-US" sz="1600" b="1" dirty="0">
                <a:solidFill>
                  <a:srgbClr val="006CB7"/>
                </a:solidFill>
                <a:latin typeface="Montserrat" pitchFamily="2" charset="77"/>
              </a:rPr>
              <a:t>CONSULTING CORPS</a:t>
            </a:r>
            <a:endParaRPr lang="en-US" sz="1600" dirty="0">
              <a:latin typeface="Montserrat" pitchFamily="2" charset="77"/>
            </a:endParaRPr>
          </a:p>
        </p:txBody>
      </p:sp>
      <p:sp>
        <p:nvSpPr>
          <p:cNvPr id="5" name="TextBox 4">
            <a:extLst>
              <a:ext uri="{FF2B5EF4-FFF2-40B4-BE49-F238E27FC236}">
                <a16:creationId xmlns:a16="http://schemas.microsoft.com/office/drawing/2014/main" id="{320D63FF-9CE9-5B09-3905-0C352162F1F9}"/>
              </a:ext>
            </a:extLst>
          </p:cNvPr>
          <p:cNvSpPr txBox="1"/>
          <p:nvPr/>
        </p:nvSpPr>
        <p:spPr>
          <a:xfrm>
            <a:off x="5324046" y="5059027"/>
            <a:ext cx="2747868" cy="338554"/>
          </a:xfrm>
          <a:prstGeom prst="rect">
            <a:avLst/>
          </a:prstGeom>
          <a:noFill/>
        </p:spPr>
        <p:txBody>
          <a:bodyPr wrap="none" rtlCol="0">
            <a:spAutoFit/>
          </a:bodyPr>
          <a:lstStyle/>
          <a:p>
            <a:r>
              <a:rPr lang="en-US" sz="1600" b="1" dirty="0">
                <a:solidFill>
                  <a:srgbClr val="006CB7"/>
                </a:solidFill>
                <a:latin typeface="Montserrat" panose="02000505000000020004" pitchFamily="2" charset="77"/>
              </a:rPr>
              <a:t>THE CRE</a:t>
            </a:r>
            <a:r>
              <a:rPr lang="en-US" sz="1600" b="1" baseline="30000" dirty="0">
                <a:solidFill>
                  <a:srgbClr val="006CB7"/>
                </a:solidFill>
                <a:latin typeface="Montserrat" panose="02000505000000020004" pitchFamily="2" charset="77"/>
              </a:rPr>
              <a:t>® </a:t>
            </a:r>
            <a:r>
              <a:rPr lang="en-US" sz="1600" b="1" dirty="0">
                <a:solidFill>
                  <a:srgbClr val="006CB7"/>
                </a:solidFill>
                <a:latin typeface="Montserrat" panose="02000505000000020004" pitchFamily="2" charset="77"/>
              </a:rPr>
              <a:t>FOUNDATION</a:t>
            </a:r>
            <a:endParaRPr lang="en-US" sz="1600" dirty="0"/>
          </a:p>
        </p:txBody>
      </p:sp>
      <p:sp>
        <p:nvSpPr>
          <p:cNvPr id="7" name="TextBox 6">
            <a:extLst>
              <a:ext uri="{FF2B5EF4-FFF2-40B4-BE49-F238E27FC236}">
                <a16:creationId xmlns:a16="http://schemas.microsoft.com/office/drawing/2014/main" id="{62187C8F-2FCB-C6A1-80A1-EFB3D5DB3C4A}"/>
              </a:ext>
            </a:extLst>
          </p:cNvPr>
          <p:cNvSpPr txBox="1"/>
          <p:nvPr/>
        </p:nvSpPr>
        <p:spPr>
          <a:xfrm>
            <a:off x="927315" y="5331115"/>
            <a:ext cx="3404281" cy="523220"/>
          </a:xfrm>
          <a:prstGeom prst="rect">
            <a:avLst/>
          </a:prstGeom>
          <a:noFill/>
        </p:spPr>
        <p:txBody>
          <a:bodyPr wrap="square" rtlCol="0">
            <a:spAutoFit/>
          </a:bodyPr>
          <a:lstStyle/>
          <a:p>
            <a:r>
              <a:rPr lang="en-US" sz="1400" dirty="0">
                <a:latin typeface="Montserrat" pitchFamily="2" charset="77"/>
              </a:rPr>
              <a:t>Real property advisory services for</a:t>
            </a:r>
          </a:p>
          <a:p>
            <a:r>
              <a:rPr lang="en-US" sz="1400" dirty="0">
                <a:latin typeface="Montserrat" pitchFamily="2" charset="77"/>
              </a:rPr>
              <a:t>non-profit and government entities</a:t>
            </a:r>
          </a:p>
        </p:txBody>
      </p:sp>
      <p:sp>
        <p:nvSpPr>
          <p:cNvPr id="8" name="TextBox 7">
            <a:extLst>
              <a:ext uri="{FF2B5EF4-FFF2-40B4-BE49-F238E27FC236}">
                <a16:creationId xmlns:a16="http://schemas.microsoft.com/office/drawing/2014/main" id="{AA59309B-A534-13C8-2E17-5DEBB8D52255}"/>
              </a:ext>
            </a:extLst>
          </p:cNvPr>
          <p:cNvSpPr txBox="1"/>
          <p:nvPr/>
        </p:nvSpPr>
        <p:spPr>
          <a:xfrm>
            <a:off x="5324046" y="5319000"/>
            <a:ext cx="3720890" cy="523220"/>
          </a:xfrm>
          <a:prstGeom prst="rect">
            <a:avLst/>
          </a:prstGeom>
          <a:noFill/>
        </p:spPr>
        <p:txBody>
          <a:bodyPr wrap="none" rtlCol="0">
            <a:spAutoFit/>
          </a:bodyPr>
          <a:lstStyle/>
          <a:p>
            <a:r>
              <a:rPr lang="en-US" sz="1400" dirty="0">
                <a:latin typeface="Montserrat" pitchFamily="2" charset="77"/>
              </a:rPr>
              <a:t>Funding projects that support social,</a:t>
            </a:r>
          </a:p>
          <a:p>
            <a:r>
              <a:rPr lang="en-US" sz="1400" dirty="0">
                <a:latin typeface="Montserrat" pitchFamily="2" charset="77"/>
              </a:rPr>
              <a:t>community, and educational initiatives</a:t>
            </a:r>
          </a:p>
        </p:txBody>
      </p:sp>
    </p:spTree>
    <p:extLst>
      <p:ext uri="{BB962C8B-B14F-4D97-AF65-F5344CB8AC3E}">
        <p14:creationId xmlns:p14="http://schemas.microsoft.com/office/powerpoint/2010/main" val="36507789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D63CC-38CD-151C-3D25-BDA975BC7060}"/>
              </a:ext>
            </a:extLst>
          </p:cNvPr>
          <p:cNvSpPr>
            <a:spLocks noGrp="1"/>
          </p:cNvSpPr>
          <p:nvPr>
            <p:ph type="title"/>
          </p:nvPr>
        </p:nvSpPr>
        <p:spPr>
          <a:xfrm>
            <a:off x="609599" y="274638"/>
            <a:ext cx="11171583" cy="1143000"/>
          </a:xfrm>
        </p:spPr>
        <p:txBody>
          <a:bodyPr anchor="ctr">
            <a:noAutofit/>
          </a:bodyPr>
          <a:lstStyle/>
          <a:p>
            <a:pPr algn="ctr"/>
            <a:r>
              <a:rPr lang="en-US" sz="4400" b="1" dirty="0">
                <a:latin typeface="Montserrat" pitchFamily="2" charset="77"/>
              </a:rPr>
              <a:t>Top Ten Issues Affecting Real Estate</a:t>
            </a:r>
            <a:r>
              <a:rPr lang="en-US" sz="4400" b="1" baseline="30000" dirty="0">
                <a:latin typeface="Montserrat" pitchFamily="2" charset="77"/>
              </a:rPr>
              <a:t>®</a:t>
            </a:r>
          </a:p>
        </p:txBody>
      </p:sp>
      <p:pic>
        <p:nvPicPr>
          <p:cNvPr id="7" name="Content Placeholder 6" descr="A blue and white poster with white text&#10;&#10;Description automatically generated">
            <a:extLst>
              <a:ext uri="{FF2B5EF4-FFF2-40B4-BE49-F238E27FC236}">
                <a16:creationId xmlns:a16="http://schemas.microsoft.com/office/drawing/2014/main" id="{CDA090FA-B4EC-96A5-CA12-937D74E2DE4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09600" y="2038954"/>
            <a:ext cx="10972800" cy="3648456"/>
          </a:xfrm>
          <a:noFill/>
        </p:spPr>
      </p:pic>
    </p:spTree>
    <p:extLst>
      <p:ext uri="{BB962C8B-B14F-4D97-AF65-F5344CB8AC3E}">
        <p14:creationId xmlns:p14="http://schemas.microsoft.com/office/powerpoint/2010/main" val="109485049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F40AD-C7E2-BB63-C5BB-91279B0C012D}"/>
              </a:ext>
            </a:extLst>
          </p:cNvPr>
          <p:cNvSpPr>
            <a:spLocks noGrp="1"/>
          </p:cNvSpPr>
          <p:nvPr>
            <p:ph type="title"/>
          </p:nvPr>
        </p:nvSpPr>
        <p:spPr/>
        <p:txBody>
          <a:bodyPr>
            <a:normAutofit/>
          </a:bodyPr>
          <a:lstStyle/>
          <a:p>
            <a:pPr algn="ctr"/>
            <a:r>
              <a:rPr lang="en-US" sz="4800" b="1" dirty="0">
                <a:solidFill>
                  <a:schemeClr val="tx2"/>
                </a:solidFill>
                <a:latin typeface="Montserrat" pitchFamily="2" charset="77"/>
              </a:rPr>
              <a:t>70 Assignments and Counting</a:t>
            </a:r>
          </a:p>
        </p:txBody>
      </p:sp>
      <p:pic>
        <p:nvPicPr>
          <p:cNvPr id="5" name="Content Placeholder 4" descr="A black background with grey text&#10;&#10;Description automatically generated">
            <a:extLst>
              <a:ext uri="{FF2B5EF4-FFF2-40B4-BE49-F238E27FC236}">
                <a16:creationId xmlns:a16="http://schemas.microsoft.com/office/drawing/2014/main" id="{54A12B0B-ED39-F0D6-55E8-5D542592FFF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941983" y="1797168"/>
            <a:ext cx="6299680" cy="4126554"/>
          </a:xfrm>
        </p:spPr>
      </p:pic>
    </p:spTree>
    <p:extLst>
      <p:ext uri="{BB962C8B-B14F-4D97-AF65-F5344CB8AC3E}">
        <p14:creationId xmlns:p14="http://schemas.microsoft.com/office/powerpoint/2010/main" val="240294862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CD779C1-CEBF-E26C-F1F9-C1E2BDB7E1E1}"/>
              </a:ext>
            </a:extLst>
          </p:cNvPr>
          <p:cNvPicPr>
            <a:picLocks noGrp="1" noChangeAspect="1"/>
          </p:cNvPicPr>
          <p:nvPr>
            <p:ph idx="1"/>
          </p:nvPr>
        </p:nvPicPr>
        <p:blipFill rotWithShape="1">
          <a:blip r:embed="rId3">
            <a:alphaModFix amt="70000"/>
          </a:blip>
          <a:srcRect l="12108" t="16146" r="19657" b="12834"/>
          <a:stretch/>
        </p:blipFill>
        <p:spPr>
          <a:xfrm>
            <a:off x="345852" y="40291"/>
            <a:ext cx="11846148" cy="677741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6" name="Text Placeholder 3">
            <a:extLst>
              <a:ext uri="{FF2B5EF4-FFF2-40B4-BE49-F238E27FC236}">
                <a16:creationId xmlns:a16="http://schemas.microsoft.com/office/drawing/2014/main" id="{78651D62-D8CF-47D3-18EE-2BE5A0C8903B}"/>
              </a:ext>
            </a:extLst>
          </p:cNvPr>
          <p:cNvSpPr txBox="1">
            <a:spLocks/>
          </p:cNvSpPr>
          <p:nvPr/>
        </p:nvSpPr>
        <p:spPr>
          <a:xfrm>
            <a:off x="371609" y="6433466"/>
            <a:ext cx="6496373" cy="415903"/>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endParaRPr lang="en-US" sz="1400" i="1" dirty="0">
              <a:highlight>
                <a:srgbClr val="EFF3FF"/>
              </a:highlight>
            </a:endParaRPr>
          </a:p>
        </p:txBody>
      </p:sp>
      <p:sp>
        <p:nvSpPr>
          <p:cNvPr id="7" name="Title 1">
            <a:extLst>
              <a:ext uri="{FF2B5EF4-FFF2-40B4-BE49-F238E27FC236}">
                <a16:creationId xmlns:a16="http://schemas.microsoft.com/office/drawing/2014/main" id="{13E8F253-3C34-B46D-06CC-EE822D97F193}"/>
              </a:ext>
            </a:extLst>
          </p:cNvPr>
          <p:cNvSpPr txBox="1">
            <a:spLocks/>
          </p:cNvSpPr>
          <p:nvPr/>
        </p:nvSpPr>
        <p:spPr>
          <a:xfrm>
            <a:off x="569843" y="-10582"/>
            <a:ext cx="11436627" cy="877569"/>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b="0" kern="1200">
                <a:solidFill>
                  <a:schemeClr val="accent2"/>
                </a:solidFill>
                <a:latin typeface="+mj-lt"/>
                <a:ea typeface="+mj-ea"/>
                <a:cs typeface="Arial" panose="020B0604020202020204" pitchFamily="34" charset="0"/>
              </a:defRPr>
            </a:lvl1pPr>
          </a:lstStyle>
          <a:p>
            <a:pPr algn="ctr"/>
            <a:endParaRPr lang="en-US" sz="3200" b="1" dirty="0">
              <a:latin typeface="Montserrat" pitchFamily="2" charset="77"/>
            </a:endParaRPr>
          </a:p>
        </p:txBody>
      </p:sp>
      <p:pic>
        <p:nvPicPr>
          <p:cNvPr id="30" name="Picture 4">
            <a:extLst>
              <a:ext uri="{FF2B5EF4-FFF2-40B4-BE49-F238E27FC236}">
                <a16:creationId xmlns:a16="http://schemas.microsoft.com/office/drawing/2014/main" id="{34E33AA0-DDA8-7645-D66C-0A22F460169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t="7938" b="7938"/>
          <a:stretch/>
        </p:blipFill>
        <p:spPr bwMode="auto">
          <a:xfrm>
            <a:off x="4228860" y="789288"/>
            <a:ext cx="1752024" cy="1105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TextBox 30">
            <a:extLst>
              <a:ext uri="{FF2B5EF4-FFF2-40B4-BE49-F238E27FC236}">
                <a16:creationId xmlns:a16="http://schemas.microsoft.com/office/drawing/2014/main" id="{C23F3A46-DA78-23CC-1847-8C9D03A386FD}"/>
              </a:ext>
            </a:extLst>
          </p:cNvPr>
          <p:cNvSpPr txBox="1"/>
          <p:nvPr/>
        </p:nvSpPr>
        <p:spPr>
          <a:xfrm>
            <a:off x="4008382" y="1859210"/>
            <a:ext cx="2318341" cy="738664"/>
          </a:xfrm>
          <a:prstGeom prst="rect">
            <a:avLst/>
          </a:prstGeom>
          <a:solidFill>
            <a:schemeClr val="bg1">
              <a:lumMod val="95000"/>
            </a:schemeClr>
          </a:solidFill>
        </p:spPr>
        <p:txBody>
          <a:bodyPr wrap="square" rtlCol="0">
            <a:spAutoFit/>
          </a:bodyPr>
          <a:lstStyle/>
          <a:p>
            <a:r>
              <a:rPr lang="en-US" sz="1400" b="1" dirty="0"/>
              <a:t>Brownfield Redevelopment</a:t>
            </a:r>
          </a:p>
          <a:p>
            <a:pPr marL="285750" indent="-285750">
              <a:buFont typeface="Arial" panose="020B0604020202020204" pitchFamily="34" charset="0"/>
              <a:buChar char="•"/>
            </a:pPr>
            <a:r>
              <a:rPr lang="en-US" sz="1400" dirty="0"/>
              <a:t>Rome, New York</a:t>
            </a:r>
          </a:p>
          <a:p>
            <a:pPr marL="285750" indent="-285750">
              <a:buFont typeface="Arial" panose="020B0604020202020204" pitchFamily="34" charset="0"/>
              <a:buChar char="•"/>
            </a:pPr>
            <a:r>
              <a:rPr lang="en-US" sz="1400" dirty="0"/>
              <a:t>Preston, Connecticut</a:t>
            </a:r>
          </a:p>
        </p:txBody>
      </p:sp>
      <p:sp>
        <p:nvSpPr>
          <p:cNvPr id="32" name="TextBox 31">
            <a:extLst>
              <a:ext uri="{FF2B5EF4-FFF2-40B4-BE49-F238E27FC236}">
                <a16:creationId xmlns:a16="http://schemas.microsoft.com/office/drawing/2014/main" id="{244DDA0F-004D-1E62-F2EB-AC549F527471}"/>
              </a:ext>
            </a:extLst>
          </p:cNvPr>
          <p:cNvSpPr txBox="1"/>
          <p:nvPr/>
        </p:nvSpPr>
        <p:spPr>
          <a:xfrm>
            <a:off x="7631120" y="4203204"/>
            <a:ext cx="1960190" cy="954107"/>
          </a:xfrm>
          <a:prstGeom prst="rect">
            <a:avLst/>
          </a:prstGeom>
          <a:solidFill>
            <a:schemeClr val="bg1">
              <a:lumMod val="95000"/>
            </a:schemeClr>
          </a:solidFill>
        </p:spPr>
        <p:txBody>
          <a:bodyPr wrap="square" rtlCol="0">
            <a:spAutoFit/>
          </a:bodyPr>
          <a:lstStyle/>
          <a:p>
            <a:r>
              <a:rPr lang="en-US" sz="1400" b="1" dirty="0"/>
              <a:t>Affordable Housing</a:t>
            </a:r>
          </a:p>
          <a:p>
            <a:pPr marL="285750" indent="-285750">
              <a:buFont typeface="Arial" panose="020B0604020202020204" pitchFamily="34" charset="0"/>
              <a:buChar char="•"/>
            </a:pPr>
            <a:r>
              <a:rPr lang="en-US" sz="1400" dirty="0"/>
              <a:t>Spokane, Wash.</a:t>
            </a:r>
          </a:p>
          <a:p>
            <a:pPr marL="285750" indent="-285750">
              <a:buFont typeface="Arial" panose="020B0604020202020204" pitchFamily="34" charset="0"/>
              <a:buChar char="•"/>
            </a:pPr>
            <a:r>
              <a:rPr lang="en-US" sz="1400" dirty="0"/>
              <a:t>Orlando Coalition for the Homeless</a:t>
            </a:r>
          </a:p>
        </p:txBody>
      </p:sp>
      <p:sp>
        <p:nvSpPr>
          <p:cNvPr id="33" name="TextBox 32">
            <a:extLst>
              <a:ext uri="{FF2B5EF4-FFF2-40B4-BE49-F238E27FC236}">
                <a16:creationId xmlns:a16="http://schemas.microsoft.com/office/drawing/2014/main" id="{4ABAFEAD-CEE6-CB9F-108D-3CC18726C30A}"/>
              </a:ext>
            </a:extLst>
          </p:cNvPr>
          <p:cNvSpPr txBox="1"/>
          <p:nvPr/>
        </p:nvSpPr>
        <p:spPr>
          <a:xfrm>
            <a:off x="1037593" y="1775171"/>
            <a:ext cx="2113111" cy="954107"/>
          </a:xfrm>
          <a:prstGeom prst="rect">
            <a:avLst/>
          </a:prstGeom>
          <a:solidFill>
            <a:schemeClr val="bg1">
              <a:lumMod val="95000"/>
            </a:schemeClr>
          </a:solidFill>
        </p:spPr>
        <p:txBody>
          <a:bodyPr wrap="square" rtlCol="0">
            <a:spAutoFit/>
          </a:bodyPr>
          <a:lstStyle/>
          <a:p>
            <a:r>
              <a:rPr lang="en-US" sz="1400" b="1" dirty="0"/>
              <a:t>Economic Development</a:t>
            </a:r>
          </a:p>
          <a:p>
            <a:pPr marL="285750" indent="-285750">
              <a:buFont typeface="Arial" panose="020B0604020202020204" pitchFamily="34" charset="0"/>
              <a:buChar char="•"/>
            </a:pPr>
            <a:r>
              <a:rPr lang="en-US" sz="1400" dirty="0"/>
              <a:t>Fairborn, Ohio</a:t>
            </a:r>
          </a:p>
          <a:p>
            <a:pPr marL="285750" indent="-285750">
              <a:buFont typeface="Arial" panose="020B0604020202020204" pitchFamily="34" charset="0"/>
              <a:buChar char="•"/>
            </a:pPr>
            <a:r>
              <a:rPr lang="en-US" sz="1400" dirty="0"/>
              <a:t>Central State Hospital, </a:t>
            </a:r>
            <a:br>
              <a:rPr lang="en-US" sz="1400" dirty="0"/>
            </a:br>
            <a:r>
              <a:rPr lang="en-US" sz="1400" dirty="0"/>
              <a:t>Milledgeville, GA</a:t>
            </a:r>
          </a:p>
        </p:txBody>
      </p:sp>
      <p:sp>
        <p:nvSpPr>
          <p:cNvPr id="34" name="TextBox 33">
            <a:extLst>
              <a:ext uri="{FF2B5EF4-FFF2-40B4-BE49-F238E27FC236}">
                <a16:creationId xmlns:a16="http://schemas.microsoft.com/office/drawing/2014/main" id="{0A8FD9FA-7920-E322-1146-F82D9F20D51D}"/>
              </a:ext>
            </a:extLst>
          </p:cNvPr>
          <p:cNvSpPr txBox="1"/>
          <p:nvPr/>
        </p:nvSpPr>
        <p:spPr>
          <a:xfrm>
            <a:off x="7084702" y="1936724"/>
            <a:ext cx="1880394" cy="738664"/>
          </a:xfrm>
          <a:prstGeom prst="rect">
            <a:avLst/>
          </a:prstGeom>
          <a:solidFill>
            <a:schemeClr val="bg1">
              <a:lumMod val="95000"/>
            </a:schemeClr>
          </a:solidFill>
        </p:spPr>
        <p:txBody>
          <a:bodyPr wrap="square" rtlCol="0">
            <a:spAutoFit/>
          </a:bodyPr>
          <a:lstStyle/>
          <a:p>
            <a:r>
              <a:rPr lang="en-US" sz="1400" b="1" dirty="0"/>
              <a:t>Disaster Response</a:t>
            </a:r>
          </a:p>
          <a:p>
            <a:pPr marL="285750" indent="-285750">
              <a:buFont typeface="Arial" panose="020B0604020202020204" pitchFamily="34" charset="0"/>
              <a:buChar char="•"/>
            </a:pPr>
            <a:r>
              <a:rPr lang="en-US" sz="1400" dirty="0"/>
              <a:t>Paradise, Calif.</a:t>
            </a:r>
          </a:p>
          <a:p>
            <a:pPr marL="285750" indent="-285750">
              <a:buFont typeface="Arial" panose="020B0604020202020204" pitchFamily="34" charset="0"/>
              <a:buChar char="•"/>
            </a:pPr>
            <a:r>
              <a:rPr lang="en-US" sz="1400" dirty="0"/>
              <a:t>New Orleans</a:t>
            </a:r>
            <a:endParaRPr lang="en-US" dirty="0"/>
          </a:p>
        </p:txBody>
      </p:sp>
      <p:sp>
        <p:nvSpPr>
          <p:cNvPr id="35" name="TextBox 34">
            <a:extLst>
              <a:ext uri="{FF2B5EF4-FFF2-40B4-BE49-F238E27FC236}">
                <a16:creationId xmlns:a16="http://schemas.microsoft.com/office/drawing/2014/main" id="{BD4C479B-5EA5-0C12-4D91-276A97E7A8C4}"/>
              </a:ext>
            </a:extLst>
          </p:cNvPr>
          <p:cNvSpPr txBox="1"/>
          <p:nvPr/>
        </p:nvSpPr>
        <p:spPr>
          <a:xfrm>
            <a:off x="6006750" y="5465110"/>
            <a:ext cx="2862368" cy="738664"/>
          </a:xfrm>
          <a:prstGeom prst="rect">
            <a:avLst/>
          </a:prstGeom>
          <a:solidFill>
            <a:schemeClr val="bg1">
              <a:lumMod val="95000"/>
            </a:schemeClr>
          </a:solidFill>
        </p:spPr>
        <p:txBody>
          <a:bodyPr wrap="square" rtlCol="0">
            <a:spAutoFit/>
          </a:bodyPr>
          <a:lstStyle/>
          <a:p>
            <a:r>
              <a:rPr lang="en-US" sz="1400" b="1" dirty="0"/>
              <a:t>Faith-Based Institutions</a:t>
            </a:r>
          </a:p>
          <a:p>
            <a:pPr marL="285750" indent="-285750">
              <a:buFont typeface="Arial" panose="020B0604020202020204" pitchFamily="34" charset="0"/>
              <a:buChar char="•"/>
            </a:pPr>
            <a:r>
              <a:rPr lang="en-US" sz="1400" dirty="0"/>
              <a:t>St. Andrews Presbyterian Church</a:t>
            </a:r>
          </a:p>
          <a:p>
            <a:pPr marL="285750" indent="-285750">
              <a:buFont typeface="Arial" panose="020B0604020202020204" pitchFamily="34" charset="0"/>
              <a:buChar char="•"/>
            </a:pPr>
            <a:r>
              <a:rPr lang="en-US" sz="1400" dirty="0"/>
              <a:t>Diocese of Charleston</a:t>
            </a:r>
            <a:endParaRPr lang="en-US" dirty="0"/>
          </a:p>
        </p:txBody>
      </p:sp>
      <p:pic>
        <p:nvPicPr>
          <p:cNvPr id="36" name="Picture 2" descr="C:\Users\alice\Pictures\Consulting Corps Photos\IEDC Presentation 2016\Milledgeville 4.jpg">
            <a:extLst>
              <a:ext uri="{FF2B5EF4-FFF2-40B4-BE49-F238E27FC236}">
                <a16:creationId xmlns:a16="http://schemas.microsoft.com/office/drawing/2014/main" id="{B345F0EF-2BC3-D2A4-EE7A-5C46DA309B7E}"/>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7602" r="7980"/>
          <a:stretch/>
        </p:blipFill>
        <p:spPr bwMode="auto">
          <a:xfrm>
            <a:off x="1263956" y="661136"/>
            <a:ext cx="1612750" cy="110540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a:extLst>
              <a:ext uri="{FF2B5EF4-FFF2-40B4-BE49-F238E27FC236}">
                <a16:creationId xmlns:a16="http://schemas.microsoft.com/office/drawing/2014/main" id="{222847FD-2C44-A82C-D1E9-06E5A2D14BE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27500"/>
          <a:stretch/>
        </p:blipFill>
        <p:spPr>
          <a:xfrm>
            <a:off x="4008382" y="5334855"/>
            <a:ext cx="2002567" cy="959857"/>
          </a:xfrm>
          <a:prstGeom prst="rect">
            <a:avLst/>
          </a:prstGeom>
        </p:spPr>
      </p:pic>
      <p:pic>
        <p:nvPicPr>
          <p:cNvPr id="38" name="Picture 37">
            <a:extLst>
              <a:ext uri="{FF2B5EF4-FFF2-40B4-BE49-F238E27FC236}">
                <a16:creationId xmlns:a16="http://schemas.microsoft.com/office/drawing/2014/main" id="{3F8AFFC3-EF73-BF5C-3A06-636DF27720BF}"/>
              </a:ext>
            </a:extLst>
          </p:cNvPr>
          <p:cNvPicPr/>
          <p:nvPr/>
        </p:nvPicPr>
        <p:blipFill rotWithShape="1">
          <a:blip r:embed="rId7">
            <a:extLst>
              <a:ext uri="{28A0092B-C50C-407E-A947-70E740481C1C}">
                <a14:useLocalDpi xmlns:a14="http://schemas.microsoft.com/office/drawing/2010/main" val="0"/>
              </a:ext>
            </a:extLst>
          </a:blip>
          <a:srcRect l="10427" t="5485" r="4740" b="15215"/>
          <a:stretch/>
        </p:blipFill>
        <p:spPr>
          <a:xfrm>
            <a:off x="2262640" y="2899205"/>
            <a:ext cx="1706576" cy="1203493"/>
          </a:xfrm>
          <a:prstGeom prst="rect">
            <a:avLst/>
          </a:prstGeom>
        </p:spPr>
      </p:pic>
      <p:pic>
        <p:nvPicPr>
          <p:cNvPr id="39" name="Picture 38">
            <a:extLst>
              <a:ext uri="{FF2B5EF4-FFF2-40B4-BE49-F238E27FC236}">
                <a16:creationId xmlns:a16="http://schemas.microsoft.com/office/drawing/2014/main" id="{CB7E6BAB-8A04-06B6-F839-83E50C453C10}"/>
              </a:ext>
            </a:extLst>
          </p:cNvPr>
          <p:cNvPicPr/>
          <p:nvPr/>
        </p:nvPicPr>
        <p:blipFill>
          <a:blip r:embed="rId8" cstate="print">
            <a:extLst>
              <a:ext uri="{28A0092B-C50C-407E-A947-70E740481C1C}">
                <a14:useLocalDpi xmlns:a14="http://schemas.microsoft.com/office/drawing/2010/main" val="0"/>
              </a:ext>
            </a:extLst>
          </a:blip>
          <a:srcRect l="424" r="424"/>
          <a:stretch/>
        </p:blipFill>
        <p:spPr bwMode="auto">
          <a:xfrm>
            <a:off x="7204644" y="781680"/>
            <a:ext cx="1657158" cy="1147437"/>
          </a:xfrm>
          <a:prstGeom prst="rect">
            <a:avLst/>
          </a:prstGeom>
          <a:noFill/>
          <a:ln w="9525">
            <a:noFill/>
            <a:miter lim="800000"/>
            <a:headEnd/>
            <a:tailEnd/>
          </a:ln>
        </p:spPr>
      </p:pic>
      <p:pic>
        <p:nvPicPr>
          <p:cNvPr id="40" name="Picture 39">
            <a:extLst>
              <a:ext uri="{FF2B5EF4-FFF2-40B4-BE49-F238E27FC236}">
                <a16:creationId xmlns:a16="http://schemas.microsoft.com/office/drawing/2014/main" id="{29BB9919-9C11-ABEC-D01C-03D045D260F2}"/>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6155" t="10129" b="9470"/>
          <a:stretch/>
        </p:blipFill>
        <p:spPr>
          <a:xfrm>
            <a:off x="7631119" y="2999711"/>
            <a:ext cx="1960191" cy="1203493"/>
          </a:xfrm>
          <a:prstGeom prst="rect">
            <a:avLst/>
          </a:prstGeom>
        </p:spPr>
      </p:pic>
      <p:sp>
        <p:nvSpPr>
          <p:cNvPr id="41" name="TextBox 40">
            <a:extLst>
              <a:ext uri="{FF2B5EF4-FFF2-40B4-BE49-F238E27FC236}">
                <a16:creationId xmlns:a16="http://schemas.microsoft.com/office/drawing/2014/main" id="{3C193180-E776-38A7-9710-6B8675D2F4F3}"/>
              </a:ext>
            </a:extLst>
          </p:cNvPr>
          <p:cNvSpPr txBox="1"/>
          <p:nvPr/>
        </p:nvSpPr>
        <p:spPr>
          <a:xfrm>
            <a:off x="2138968" y="4102698"/>
            <a:ext cx="2015793" cy="954107"/>
          </a:xfrm>
          <a:prstGeom prst="rect">
            <a:avLst/>
          </a:prstGeom>
          <a:solidFill>
            <a:schemeClr val="bg1">
              <a:lumMod val="95000"/>
            </a:schemeClr>
          </a:solidFill>
        </p:spPr>
        <p:txBody>
          <a:bodyPr wrap="square" rtlCol="0">
            <a:spAutoFit/>
          </a:bodyPr>
          <a:lstStyle/>
          <a:p>
            <a:r>
              <a:rPr lang="en-US" sz="1400" b="1" dirty="0"/>
              <a:t>Universities and Schools</a:t>
            </a:r>
          </a:p>
          <a:p>
            <a:pPr marL="285750" indent="-285750">
              <a:buFont typeface="Arial" panose="020B0604020202020204" pitchFamily="34" charset="0"/>
              <a:buChar char="•"/>
            </a:pPr>
            <a:r>
              <a:rPr lang="en-US" sz="1400" dirty="0"/>
              <a:t>Univ of Texas El Paso</a:t>
            </a:r>
          </a:p>
          <a:p>
            <a:pPr marL="285750" indent="-285750">
              <a:buFont typeface="Arial" panose="020B0604020202020204" pitchFamily="34" charset="0"/>
              <a:buChar char="•"/>
            </a:pPr>
            <a:r>
              <a:rPr lang="en-US" sz="1400" dirty="0"/>
              <a:t>Philadelphia Public Schools</a:t>
            </a:r>
            <a:endParaRPr lang="en-US" dirty="0"/>
          </a:p>
        </p:txBody>
      </p:sp>
      <p:sp>
        <p:nvSpPr>
          <p:cNvPr id="42" name="TextBox 41">
            <a:extLst>
              <a:ext uri="{FF2B5EF4-FFF2-40B4-BE49-F238E27FC236}">
                <a16:creationId xmlns:a16="http://schemas.microsoft.com/office/drawing/2014/main" id="{54C56FE2-1818-94ED-4F24-A597AC2CFFF0}"/>
              </a:ext>
            </a:extLst>
          </p:cNvPr>
          <p:cNvSpPr txBox="1"/>
          <p:nvPr/>
        </p:nvSpPr>
        <p:spPr>
          <a:xfrm>
            <a:off x="9750686" y="1889012"/>
            <a:ext cx="1696257" cy="954107"/>
          </a:xfrm>
          <a:prstGeom prst="rect">
            <a:avLst/>
          </a:prstGeom>
          <a:solidFill>
            <a:schemeClr val="bg1">
              <a:lumMod val="95000"/>
            </a:schemeClr>
          </a:solidFill>
        </p:spPr>
        <p:txBody>
          <a:bodyPr wrap="square" rtlCol="0">
            <a:spAutoFit/>
          </a:bodyPr>
          <a:lstStyle/>
          <a:p>
            <a:r>
              <a:rPr lang="en-US" sz="1400" b="1" dirty="0">
                <a:latin typeface="+mj-lt"/>
              </a:rPr>
              <a:t>Military</a:t>
            </a:r>
          </a:p>
          <a:p>
            <a:pPr marL="285750" indent="-285750">
              <a:buFont typeface="Arial" panose="020B0604020202020204" pitchFamily="34" charset="0"/>
              <a:buChar char="•"/>
            </a:pPr>
            <a:r>
              <a:rPr lang="en-US" sz="1400" dirty="0">
                <a:latin typeface="+mj-lt"/>
              </a:rPr>
              <a:t>Naval Air Station Oceana</a:t>
            </a:r>
          </a:p>
          <a:p>
            <a:pPr marL="285750" indent="-285750">
              <a:buFont typeface="Arial" panose="020B0604020202020204" pitchFamily="34" charset="0"/>
              <a:buChar char="•"/>
            </a:pPr>
            <a:r>
              <a:rPr lang="en-US" sz="1400" dirty="0">
                <a:latin typeface="+mj-lt"/>
              </a:rPr>
              <a:t>Fort Ritchie</a:t>
            </a:r>
          </a:p>
        </p:txBody>
      </p:sp>
      <p:pic>
        <p:nvPicPr>
          <p:cNvPr id="43" name="Picture 42">
            <a:extLst>
              <a:ext uri="{FF2B5EF4-FFF2-40B4-BE49-F238E27FC236}">
                <a16:creationId xmlns:a16="http://schemas.microsoft.com/office/drawing/2014/main" id="{22D3F519-04ED-91B7-A0B1-435EDDD6D100}"/>
              </a:ext>
            </a:extLst>
          </p:cNvPr>
          <p:cNvPicPr>
            <a:picLocks noChangeAspect="1"/>
          </p:cNvPicPr>
          <p:nvPr/>
        </p:nvPicPr>
        <p:blipFill rotWithShape="1">
          <a:blip r:embed="rId10"/>
          <a:srcRect l="25085" t="11194" r="11833" b="28170"/>
          <a:stretch/>
        </p:blipFill>
        <p:spPr>
          <a:xfrm>
            <a:off x="9719746" y="789288"/>
            <a:ext cx="1765850" cy="1156958"/>
          </a:xfrm>
          <a:prstGeom prst="rect">
            <a:avLst/>
          </a:prstGeom>
        </p:spPr>
      </p:pic>
      <p:sp>
        <p:nvSpPr>
          <p:cNvPr id="44" name="TextBox 43">
            <a:extLst>
              <a:ext uri="{FF2B5EF4-FFF2-40B4-BE49-F238E27FC236}">
                <a16:creationId xmlns:a16="http://schemas.microsoft.com/office/drawing/2014/main" id="{7002C6E6-339B-80DC-E5CE-BEB87EC79E21}"/>
              </a:ext>
            </a:extLst>
          </p:cNvPr>
          <p:cNvSpPr txBox="1"/>
          <p:nvPr/>
        </p:nvSpPr>
        <p:spPr>
          <a:xfrm>
            <a:off x="4740577" y="4187650"/>
            <a:ext cx="2195589" cy="738664"/>
          </a:xfrm>
          <a:prstGeom prst="rect">
            <a:avLst/>
          </a:prstGeom>
          <a:solidFill>
            <a:schemeClr val="bg1">
              <a:lumMod val="95000"/>
            </a:schemeClr>
          </a:solidFill>
        </p:spPr>
        <p:txBody>
          <a:bodyPr wrap="square" rtlCol="0">
            <a:spAutoFit/>
          </a:bodyPr>
          <a:lstStyle/>
          <a:p>
            <a:r>
              <a:rPr lang="en-US" sz="1400" b="1" dirty="0"/>
              <a:t>International</a:t>
            </a:r>
          </a:p>
          <a:p>
            <a:pPr marL="285750" indent="-285750">
              <a:buFont typeface="Arial" panose="020B0604020202020204" pitchFamily="34" charset="0"/>
              <a:buChar char="•"/>
            </a:pPr>
            <a:r>
              <a:rPr lang="en-US" sz="1400" dirty="0"/>
              <a:t>Polish National Railway</a:t>
            </a:r>
          </a:p>
          <a:p>
            <a:pPr marL="285750" indent="-285750">
              <a:buFont typeface="Arial" panose="020B0604020202020204" pitchFamily="34" charset="0"/>
              <a:buChar char="•"/>
            </a:pPr>
            <a:r>
              <a:rPr lang="en-US" sz="1400" dirty="0"/>
              <a:t>ADIS Bulgaria</a:t>
            </a:r>
          </a:p>
        </p:txBody>
      </p:sp>
      <p:pic>
        <p:nvPicPr>
          <p:cNvPr id="45" name="Picture 44">
            <a:extLst>
              <a:ext uri="{FF2B5EF4-FFF2-40B4-BE49-F238E27FC236}">
                <a16:creationId xmlns:a16="http://schemas.microsoft.com/office/drawing/2014/main" id="{9657DD43-18AB-DBB2-7A52-A7C1228E1D4D}"/>
              </a:ext>
            </a:extLst>
          </p:cNvPr>
          <p:cNvPicPr>
            <a:picLocks noChangeAspect="1"/>
          </p:cNvPicPr>
          <p:nvPr/>
        </p:nvPicPr>
        <p:blipFill rotWithShape="1">
          <a:blip r:embed="rId11"/>
          <a:srcRect l="26581" t="26085" r="25034" b="23249"/>
          <a:stretch/>
        </p:blipFill>
        <p:spPr>
          <a:xfrm>
            <a:off x="4924155" y="2987376"/>
            <a:ext cx="1752025" cy="1200274"/>
          </a:xfrm>
          <a:prstGeom prst="rect">
            <a:avLst/>
          </a:prstGeom>
        </p:spPr>
      </p:pic>
    </p:spTree>
    <p:extLst>
      <p:ext uri="{BB962C8B-B14F-4D97-AF65-F5344CB8AC3E}">
        <p14:creationId xmlns:p14="http://schemas.microsoft.com/office/powerpoint/2010/main" val="56005331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3" descr="A picture containing tree, outdoor, person, people&#10;&#10;Description automatically generated">
            <a:extLst>
              <a:ext uri="{FF2B5EF4-FFF2-40B4-BE49-F238E27FC236}">
                <a16:creationId xmlns:a16="http://schemas.microsoft.com/office/drawing/2014/main" id="{788B8703-44E6-0947-333C-16FBD350D8E1}"/>
              </a:ext>
            </a:extLst>
          </p:cNvPr>
          <p:cNvPicPr>
            <a:picLocks noChangeAspect="1"/>
          </p:cNvPicPr>
          <p:nvPr/>
        </p:nvPicPr>
        <p:blipFill rotWithShape="1">
          <a:blip r:embed="rId3"/>
          <a:stretch/>
        </p:blipFill>
        <p:spPr>
          <a:xfrm>
            <a:off x="285751" y="1"/>
            <a:ext cx="4585430" cy="6858000"/>
          </a:xfrm>
          <a:prstGeom prst="rect">
            <a:avLst/>
          </a:prstGeom>
        </p:spPr>
      </p:pic>
      <p:sp>
        <p:nvSpPr>
          <p:cNvPr id="4" name="TextBox 3">
            <a:extLst>
              <a:ext uri="{FF2B5EF4-FFF2-40B4-BE49-F238E27FC236}">
                <a16:creationId xmlns:a16="http://schemas.microsoft.com/office/drawing/2014/main" id="{8060CAA3-3AF9-495D-DED6-5EFE9F04603E}"/>
              </a:ext>
            </a:extLst>
          </p:cNvPr>
          <p:cNvSpPr txBox="1"/>
          <p:nvPr/>
        </p:nvSpPr>
        <p:spPr>
          <a:xfrm>
            <a:off x="5088835" y="2378261"/>
            <a:ext cx="6944139" cy="2308324"/>
          </a:xfrm>
          <a:prstGeom prst="rect">
            <a:avLst/>
          </a:prstGeom>
          <a:noFill/>
        </p:spPr>
        <p:txBody>
          <a:bodyPr wrap="square">
            <a:spAutoFit/>
          </a:bodyPr>
          <a:lstStyle/>
          <a:p>
            <a:r>
              <a:rPr lang="en-US" sz="2400" b="1" i="1" dirty="0">
                <a:solidFill>
                  <a:schemeClr val="tx2"/>
                </a:solidFill>
                <a:latin typeface="Poppins" pitchFamily="2" charset="77"/>
                <a:cs typeface="Poppins" pitchFamily="2" charset="77"/>
              </a:rPr>
              <a:t>“I kept hearing about all the problems [preventing rebuilding]. This powerhouse of brilliant people who can process the information objectively is helping us get out of our own way. This has far exceeded my expectations.”</a:t>
            </a:r>
          </a:p>
        </p:txBody>
      </p:sp>
      <p:sp>
        <p:nvSpPr>
          <p:cNvPr id="6" name="TextBox 5">
            <a:extLst>
              <a:ext uri="{FF2B5EF4-FFF2-40B4-BE49-F238E27FC236}">
                <a16:creationId xmlns:a16="http://schemas.microsoft.com/office/drawing/2014/main" id="{7FB1EEC4-B91A-42D1-0911-9C78FC9F4156}"/>
              </a:ext>
            </a:extLst>
          </p:cNvPr>
          <p:cNvSpPr txBox="1"/>
          <p:nvPr/>
        </p:nvSpPr>
        <p:spPr>
          <a:xfrm>
            <a:off x="6546574" y="4898192"/>
            <a:ext cx="6096000" cy="646331"/>
          </a:xfrm>
          <a:prstGeom prst="rect">
            <a:avLst/>
          </a:prstGeom>
          <a:noFill/>
        </p:spPr>
        <p:txBody>
          <a:bodyPr wrap="square">
            <a:spAutoFit/>
          </a:bodyPr>
          <a:lstStyle/>
          <a:p>
            <a:r>
              <a:rPr lang="en-US" b="1" dirty="0">
                <a:latin typeface="Palatino Linotype" panose="02040502050505030304" pitchFamily="18" charset="0"/>
              </a:rPr>
              <a:t>Aubrey </a:t>
            </a:r>
            <a:r>
              <a:rPr lang="en-US" b="1" dirty="0" err="1">
                <a:latin typeface="Palatino Linotype" panose="02040502050505030304" pitchFamily="18" charset="0"/>
              </a:rPr>
              <a:t>Pruis</a:t>
            </a:r>
            <a:r>
              <a:rPr lang="en-US" b="1" dirty="0">
                <a:latin typeface="Palatino Linotype" panose="02040502050505030304" pitchFamily="18" charset="0"/>
              </a:rPr>
              <a:t>, Association Executive</a:t>
            </a:r>
            <a:br>
              <a:rPr lang="en-US" b="1" dirty="0">
                <a:latin typeface="Palatino Linotype" panose="02040502050505030304" pitchFamily="18" charset="0"/>
              </a:rPr>
            </a:br>
            <a:r>
              <a:rPr lang="en-US" dirty="0">
                <a:latin typeface="Palatino Linotype" panose="02040502050505030304" pitchFamily="18" charset="0"/>
              </a:rPr>
              <a:t>Paradise Association of REALTORS</a:t>
            </a:r>
            <a:r>
              <a:rPr lang="en-US" baseline="30000" dirty="0">
                <a:latin typeface="Palatino Linotype" panose="02040502050505030304" pitchFamily="18" charset="0"/>
              </a:rPr>
              <a:t>®</a:t>
            </a:r>
          </a:p>
        </p:txBody>
      </p:sp>
      <p:sp>
        <p:nvSpPr>
          <p:cNvPr id="10" name="TextBox 9">
            <a:extLst>
              <a:ext uri="{FF2B5EF4-FFF2-40B4-BE49-F238E27FC236}">
                <a16:creationId xmlns:a16="http://schemas.microsoft.com/office/drawing/2014/main" id="{4463D942-478B-9296-5610-CD9A7B778E83}"/>
              </a:ext>
            </a:extLst>
          </p:cNvPr>
          <p:cNvSpPr txBox="1"/>
          <p:nvPr/>
        </p:nvSpPr>
        <p:spPr>
          <a:xfrm>
            <a:off x="5400261" y="544036"/>
            <a:ext cx="6321286" cy="769441"/>
          </a:xfrm>
          <a:prstGeom prst="rect">
            <a:avLst/>
          </a:prstGeom>
          <a:noFill/>
        </p:spPr>
        <p:txBody>
          <a:bodyPr wrap="square">
            <a:spAutoFit/>
          </a:bodyPr>
          <a:lstStyle/>
          <a:p>
            <a:r>
              <a:rPr lang="en-US" sz="4400" b="1" dirty="0">
                <a:solidFill>
                  <a:srgbClr val="C00000"/>
                </a:solidFill>
                <a:latin typeface="Montserrat" pitchFamily="2" charset="77"/>
              </a:rPr>
              <a:t>Rebuilding Paradise</a:t>
            </a:r>
            <a:endParaRPr lang="en-US" sz="4400" dirty="0"/>
          </a:p>
        </p:txBody>
      </p:sp>
    </p:spTree>
    <p:extLst>
      <p:ext uri="{BB962C8B-B14F-4D97-AF65-F5344CB8AC3E}">
        <p14:creationId xmlns:p14="http://schemas.microsoft.com/office/powerpoint/2010/main" val="332768146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4F8AB-1F39-219D-9DE8-0690AA989D08}"/>
              </a:ext>
            </a:extLst>
          </p:cNvPr>
          <p:cNvSpPr>
            <a:spLocks noGrp="1"/>
          </p:cNvSpPr>
          <p:nvPr>
            <p:ph type="title"/>
          </p:nvPr>
        </p:nvSpPr>
        <p:spPr/>
        <p:txBody>
          <a:bodyPr>
            <a:normAutofit/>
          </a:bodyPr>
          <a:lstStyle/>
          <a:p>
            <a:pPr algn="ctr"/>
            <a:r>
              <a:rPr lang="en-US" sz="4800" b="1" dirty="0">
                <a:latin typeface="Montserrat" pitchFamily="2" charset="77"/>
              </a:rPr>
              <a:t>Support The CRE</a:t>
            </a:r>
            <a:r>
              <a:rPr lang="en-US" sz="4800" b="1" baseline="30000" dirty="0">
                <a:latin typeface="Montserrat" pitchFamily="2" charset="77"/>
              </a:rPr>
              <a:t>®</a:t>
            </a:r>
            <a:r>
              <a:rPr lang="en-US" sz="4800" b="1" dirty="0">
                <a:latin typeface="Montserrat" pitchFamily="2" charset="77"/>
              </a:rPr>
              <a:t> Foundation</a:t>
            </a:r>
          </a:p>
        </p:txBody>
      </p:sp>
      <p:sp>
        <p:nvSpPr>
          <p:cNvPr id="3" name="Content Placeholder 2">
            <a:extLst>
              <a:ext uri="{FF2B5EF4-FFF2-40B4-BE49-F238E27FC236}">
                <a16:creationId xmlns:a16="http://schemas.microsoft.com/office/drawing/2014/main" id="{F02E0786-D2CD-6109-EABC-ECB572165761}"/>
              </a:ext>
            </a:extLst>
          </p:cNvPr>
          <p:cNvSpPr>
            <a:spLocks noGrp="1"/>
          </p:cNvSpPr>
          <p:nvPr>
            <p:ph idx="1"/>
          </p:nvPr>
        </p:nvSpPr>
        <p:spPr>
          <a:xfrm>
            <a:off x="609600" y="1600201"/>
            <a:ext cx="11582400" cy="4525963"/>
          </a:xfrm>
        </p:spPr>
        <p:txBody>
          <a:bodyPr>
            <a:normAutofit/>
          </a:bodyPr>
          <a:lstStyle/>
          <a:p>
            <a:r>
              <a:rPr lang="en-US" sz="2800" b="1" dirty="0">
                <a:solidFill>
                  <a:schemeClr val="tx2"/>
                </a:solidFill>
                <a:latin typeface="Poppins" pitchFamily="2" charset="77"/>
                <a:cs typeface="Poppins" pitchFamily="2" charset="77"/>
              </a:rPr>
              <a:t>Take the Chapter Challenge!</a:t>
            </a:r>
          </a:p>
          <a:p>
            <a:r>
              <a:rPr lang="en-US" sz="2800" b="1" kern="100" dirty="0">
                <a:solidFill>
                  <a:schemeClr val="tx2"/>
                </a:solidFill>
                <a:effectLst/>
                <a:latin typeface="Poppins" pitchFamily="2" charset="77"/>
                <a:ea typeface="DengXian" panose="02010600030101010101" pitchFamily="2" charset="-122"/>
                <a:cs typeface="Poppins" pitchFamily="2" charset="77"/>
              </a:rPr>
              <a:t>Do You </a:t>
            </a:r>
            <a:r>
              <a:rPr lang="en-US" sz="2800" b="1" kern="100" dirty="0">
                <a:solidFill>
                  <a:schemeClr val="tx2"/>
                </a:solidFill>
                <a:latin typeface="Poppins" pitchFamily="2" charset="77"/>
                <a:ea typeface="DengXian" panose="02010600030101010101" pitchFamily="2" charset="-122"/>
                <a:cs typeface="Poppins" pitchFamily="2" charset="77"/>
              </a:rPr>
              <a:t>K</a:t>
            </a:r>
            <a:r>
              <a:rPr lang="en-US" sz="2800" b="1" kern="100" dirty="0">
                <a:solidFill>
                  <a:schemeClr val="tx2"/>
                </a:solidFill>
                <a:effectLst/>
                <a:latin typeface="Poppins" pitchFamily="2" charset="77"/>
                <a:ea typeface="DengXian" panose="02010600030101010101" pitchFamily="2" charset="-122"/>
                <a:cs typeface="Poppins" pitchFamily="2" charset="77"/>
              </a:rPr>
              <a:t>now of a Deserving Organization in Your </a:t>
            </a:r>
            <a:r>
              <a:rPr lang="en-US" sz="2800" b="1" kern="100" dirty="0">
                <a:solidFill>
                  <a:schemeClr val="tx2"/>
                </a:solidFill>
                <a:latin typeface="Poppins" pitchFamily="2" charset="77"/>
                <a:ea typeface="DengXian" panose="02010600030101010101" pitchFamily="2" charset="-122"/>
                <a:cs typeface="Poppins" pitchFamily="2" charset="77"/>
              </a:rPr>
              <a:t>M</a:t>
            </a:r>
            <a:r>
              <a:rPr lang="en-US" sz="2800" b="1" kern="100" dirty="0">
                <a:solidFill>
                  <a:schemeClr val="tx2"/>
                </a:solidFill>
                <a:effectLst/>
                <a:latin typeface="Poppins" pitchFamily="2" charset="77"/>
                <a:ea typeface="DengXian" panose="02010600030101010101" pitchFamily="2" charset="-122"/>
                <a:cs typeface="Poppins" pitchFamily="2" charset="77"/>
              </a:rPr>
              <a:t>arket?</a:t>
            </a:r>
          </a:p>
          <a:p>
            <a:r>
              <a:rPr lang="en-US" sz="2800" b="1" dirty="0">
                <a:solidFill>
                  <a:schemeClr val="tx2"/>
                </a:solidFill>
                <a:latin typeface="Poppins" pitchFamily="2" charset="77"/>
                <a:cs typeface="Poppins" pitchFamily="2" charset="77"/>
              </a:rPr>
              <a:t>Partner with Your Chapter or Colleagues to Identify a Cause</a:t>
            </a:r>
          </a:p>
          <a:p>
            <a:r>
              <a:rPr lang="en-US" sz="2800" b="1" dirty="0">
                <a:solidFill>
                  <a:schemeClr val="tx2"/>
                </a:solidFill>
                <a:latin typeface="Poppins" pitchFamily="2" charset="77"/>
                <a:cs typeface="Poppins" pitchFamily="2" charset="77"/>
              </a:rPr>
              <a:t>Propose a Project for Funding by the CRE</a:t>
            </a:r>
            <a:r>
              <a:rPr lang="en-US" sz="2800" b="1" baseline="30000" dirty="0">
                <a:solidFill>
                  <a:schemeClr val="tx2"/>
                </a:solidFill>
                <a:latin typeface="Poppins" pitchFamily="2" charset="77"/>
                <a:cs typeface="Poppins" pitchFamily="2" charset="77"/>
              </a:rPr>
              <a:t>®</a:t>
            </a:r>
            <a:r>
              <a:rPr lang="en-US" sz="2800" b="1" dirty="0">
                <a:solidFill>
                  <a:schemeClr val="tx2"/>
                </a:solidFill>
                <a:latin typeface="Poppins" pitchFamily="2" charset="77"/>
                <a:cs typeface="Poppins" pitchFamily="2" charset="77"/>
              </a:rPr>
              <a:t> Foundation</a:t>
            </a:r>
          </a:p>
          <a:p>
            <a:r>
              <a:rPr lang="en-US" sz="2800" b="1" dirty="0">
                <a:solidFill>
                  <a:schemeClr val="tx2"/>
                </a:solidFill>
                <a:latin typeface="Poppins" pitchFamily="2" charset="77"/>
                <a:ea typeface="DengXian" panose="02010600030101010101" pitchFamily="2" charset="-122"/>
                <a:cs typeface="Poppins" pitchFamily="2" charset="77"/>
              </a:rPr>
              <a:t>Make An Impact and Help Build CRE</a:t>
            </a:r>
            <a:r>
              <a:rPr lang="en-US" sz="2800" b="1" baseline="30000" dirty="0">
                <a:solidFill>
                  <a:schemeClr val="tx2"/>
                </a:solidFill>
                <a:latin typeface="Poppins" pitchFamily="2" charset="77"/>
                <a:cs typeface="Poppins" pitchFamily="2" charset="77"/>
              </a:rPr>
              <a:t>®</a:t>
            </a:r>
            <a:r>
              <a:rPr lang="en-US" sz="2800" b="1" dirty="0">
                <a:solidFill>
                  <a:schemeClr val="tx2"/>
                </a:solidFill>
                <a:latin typeface="Poppins" pitchFamily="2" charset="77"/>
                <a:ea typeface="DengXian" panose="02010600030101010101" pitchFamily="2" charset="-122"/>
                <a:cs typeface="Poppins" pitchFamily="2" charset="77"/>
              </a:rPr>
              <a:t> Brand Recognition</a:t>
            </a:r>
          </a:p>
          <a:p>
            <a:r>
              <a:rPr lang="en-US" sz="2800" b="1" dirty="0">
                <a:solidFill>
                  <a:schemeClr val="tx2"/>
                </a:solidFill>
                <a:effectLst/>
                <a:latin typeface="Poppins" pitchFamily="2" charset="77"/>
                <a:ea typeface="DengXian" panose="02010600030101010101" pitchFamily="2" charset="-122"/>
                <a:cs typeface="Poppins" pitchFamily="2" charset="77"/>
              </a:rPr>
              <a:t>Email Us at </a:t>
            </a:r>
            <a:r>
              <a:rPr lang="en-US" sz="2800" b="1" dirty="0" err="1">
                <a:solidFill>
                  <a:schemeClr val="tx2"/>
                </a:solidFill>
                <a:effectLst/>
                <a:latin typeface="Poppins" pitchFamily="2" charset="77"/>
                <a:ea typeface="DengXian" panose="02010600030101010101" pitchFamily="2" charset="-122"/>
                <a:cs typeface="Poppins" pitchFamily="2" charset="77"/>
              </a:rPr>
              <a:t>foundation@cre.org</a:t>
            </a:r>
            <a:r>
              <a:rPr lang="en-US" sz="2800" b="1" dirty="0">
                <a:solidFill>
                  <a:schemeClr val="tx2"/>
                </a:solidFill>
                <a:effectLst/>
                <a:latin typeface="Poppins" pitchFamily="2" charset="77"/>
                <a:ea typeface="DengXian" panose="02010600030101010101" pitchFamily="2" charset="-122"/>
                <a:cs typeface="Poppins" pitchFamily="2" charset="77"/>
              </a:rPr>
              <a:t>!</a:t>
            </a:r>
            <a:r>
              <a:rPr lang="en-US" sz="2800" b="1" dirty="0">
                <a:solidFill>
                  <a:schemeClr val="tx2"/>
                </a:solidFill>
                <a:effectLst/>
                <a:latin typeface="Poppins" pitchFamily="2" charset="77"/>
                <a:cs typeface="Poppins" pitchFamily="2" charset="77"/>
              </a:rPr>
              <a:t> </a:t>
            </a:r>
            <a:endParaRPr lang="en-US" sz="2800" b="1" dirty="0">
              <a:solidFill>
                <a:schemeClr val="tx2"/>
              </a:solidFill>
              <a:latin typeface="Poppins" pitchFamily="2" charset="77"/>
              <a:cs typeface="Poppins" pitchFamily="2" charset="77"/>
            </a:endParaRPr>
          </a:p>
          <a:p>
            <a:endParaRPr lang="en-US" sz="2800" b="1" dirty="0">
              <a:solidFill>
                <a:schemeClr val="tx2"/>
              </a:solidFill>
              <a:latin typeface="Poppins" pitchFamily="2" charset="77"/>
              <a:cs typeface="Poppins" pitchFamily="2" charset="77"/>
            </a:endParaRPr>
          </a:p>
          <a:p>
            <a:endParaRPr lang="en-US" sz="2800" b="1" kern="100" dirty="0">
              <a:solidFill>
                <a:schemeClr val="tx2"/>
              </a:solidFill>
              <a:effectLst/>
              <a:latin typeface="Poppins" pitchFamily="2" charset="77"/>
              <a:ea typeface="DengXian" panose="02010600030101010101" pitchFamily="2" charset="-122"/>
              <a:cs typeface="Poppins" pitchFamily="2" charset="77"/>
            </a:endParaRPr>
          </a:p>
          <a:p>
            <a:endParaRPr lang="en-US" sz="2800" b="1" dirty="0">
              <a:solidFill>
                <a:schemeClr val="tx2"/>
              </a:solidFill>
              <a:latin typeface="Poppins" pitchFamily="2" charset="77"/>
              <a:cs typeface="Poppins" pitchFamily="2" charset="77"/>
            </a:endParaRPr>
          </a:p>
          <a:p>
            <a:endParaRPr lang="en-US" sz="2800" b="1" dirty="0">
              <a:solidFill>
                <a:schemeClr val="tx2"/>
              </a:solidFill>
              <a:latin typeface="Poppins" pitchFamily="2" charset="77"/>
              <a:cs typeface="Poppins" pitchFamily="2" charset="77"/>
            </a:endParaRPr>
          </a:p>
        </p:txBody>
      </p:sp>
    </p:spTree>
    <p:extLst>
      <p:ext uri="{BB962C8B-B14F-4D97-AF65-F5344CB8AC3E}">
        <p14:creationId xmlns:p14="http://schemas.microsoft.com/office/powerpoint/2010/main" val="194938854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1F497D"/>
      </a:dk2>
      <a:lt2>
        <a:srgbClr val="EEECE1"/>
      </a:lt2>
      <a:accent1>
        <a:srgbClr val="4F81BD"/>
      </a:accent1>
      <a:accent2>
        <a:srgbClr val="C5003E"/>
      </a:accent2>
      <a:accent3>
        <a:srgbClr val="9BBB59"/>
      </a:accent3>
      <a:accent4>
        <a:srgbClr val="8064A2"/>
      </a:accent4>
      <a:accent5>
        <a:srgbClr val="4BACC6"/>
      </a:accent5>
      <a:accent6>
        <a:srgbClr val="F79646"/>
      </a:accent6>
      <a:hlink>
        <a:srgbClr val="0000FF"/>
      </a:hlink>
      <a:folHlink>
        <a:srgbClr val="800080"/>
      </a:folHlink>
    </a:clrScheme>
    <a:fontScheme name="CRE Alternat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00A0E66C84F5345B46BA5F7A3838826" ma:contentTypeVersion="12" ma:contentTypeDescription="Create a new document." ma:contentTypeScope="" ma:versionID="842164319eadc136747f3e65a6889938">
  <xsd:schema xmlns:xsd="http://www.w3.org/2001/XMLSchema" xmlns:xs="http://www.w3.org/2001/XMLSchema" xmlns:p="http://schemas.microsoft.com/office/2006/metadata/properties" xmlns:ns3="f05659b3-bb6f-4b44-9f77-59441306b051" xmlns:ns4="7503cad0-2755-4154-8fe3-8b751128a494" targetNamespace="http://schemas.microsoft.com/office/2006/metadata/properties" ma:root="true" ma:fieldsID="64a946b9a970fa96991e6782efae57fe" ns3:_="" ns4:_="">
    <xsd:import namespace="f05659b3-bb6f-4b44-9f77-59441306b051"/>
    <xsd:import namespace="7503cad0-2755-4154-8fe3-8b751128a494"/>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DateTaken" minOccurs="0"/>
                <xsd:element ref="ns3:MediaServiceAuto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05659b3-bb6f-4b44-9f77-59441306b05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503cad0-2755-4154-8fe3-8b751128a49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CFC6B2C-B3D1-49B5-9352-6830020BB2C9}">
  <ds:schemaRefs>
    <ds:schemaRef ds:uri="http://purl.org/dc/elements/1.1/"/>
    <ds:schemaRef ds:uri="http://schemas.microsoft.com/office/2006/metadata/properties"/>
    <ds:schemaRef ds:uri="http://schemas.microsoft.com/office/2006/documentManagement/types"/>
    <ds:schemaRef ds:uri="f05659b3-bb6f-4b44-9f77-59441306b051"/>
    <ds:schemaRef ds:uri="http://purl.org/dc/terms/"/>
    <ds:schemaRef ds:uri="http://schemas.openxmlformats.org/package/2006/metadata/core-properties"/>
    <ds:schemaRef ds:uri="http://purl.org/dc/dcmitype/"/>
    <ds:schemaRef ds:uri="http://schemas.microsoft.com/office/infopath/2007/PartnerControls"/>
    <ds:schemaRef ds:uri="7503cad0-2755-4154-8fe3-8b751128a494"/>
    <ds:schemaRef ds:uri="http://www.w3.org/XML/1998/namespace"/>
  </ds:schemaRefs>
</ds:datastoreItem>
</file>

<file path=customXml/itemProps2.xml><?xml version="1.0" encoding="utf-8"?>
<ds:datastoreItem xmlns:ds="http://schemas.openxmlformats.org/officeDocument/2006/customXml" ds:itemID="{9A597DF9-0926-40F3-B733-A907FE166090}">
  <ds:schemaRefs>
    <ds:schemaRef ds:uri="7503cad0-2755-4154-8fe3-8b751128a494"/>
    <ds:schemaRef ds:uri="f05659b3-bb6f-4b44-9f77-59441306b05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A89EA86-D094-459F-A8AB-A33D14D6453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{AF5F5457-188D-0649-BD88-BF5F004D0FD0}tf10001072</Template>
  <TotalTime>21666</TotalTime>
  <Words>1403</Words>
  <Application>Microsoft Macintosh PowerPoint</Application>
  <PresentationFormat>Widescreen</PresentationFormat>
  <Paragraphs>124</Paragraphs>
  <Slides>20</Slides>
  <Notes>18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Arial</vt:lpstr>
      <vt:lpstr>Calibri</vt:lpstr>
      <vt:lpstr>Lato Light</vt:lpstr>
      <vt:lpstr>Montserrat</vt:lpstr>
      <vt:lpstr>Palatino Linotype</vt:lpstr>
      <vt:lpstr>Poppins</vt:lpstr>
      <vt:lpstr>Office Theme</vt:lpstr>
      <vt:lpstr>PowerPoint Presentation</vt:lpstr>
      <vt:lpstr>The Counselor Culture</vt:lpstr>
      <vt:lpstr>PowerPoint Presentation</vt:lpstr>
      <vt:lpstr>Our Signature Initiatives</vt:lpstr>
      <vt:lpstr>Top Ten Issues Affecting Real Estate®</vt:lpstr>
      <vt:lpstr>70 Assignments and Counting</vt:lpstr>
      <vt:lpstr>PowerPoint Presentation</vt:lpstr>
      <vt:lpstr>PowerPoint Presentation</vt:lpstr>
      <vt:lpstr>Support The CRE® Foundation</vt:lpstr>
      <vt:lpstr>PowerPoint Presentation</vt:lpstr>
      <vt:lpstr>PowerPoint Presentation</vt:lpstr>
      <vt:lpstr>PowerPoint Presentation</vt:lpstr>
      <vt:lpstr>Free Monthly Webinars</vt:lpstr>
      <vt:lpstr>PowerPoint Presentation</vt:lpstr>
      <vt:lpstr>PowerPoint Presentation</vt:lpstr>
      <vt:lpstr>Real Estate Issues®</vt:lpstr>
      <vt:lpstr>Want $10,000?</vt:lpstr>
      <vt:lpstr>Who Do You Know?</vt:lpstr>
      <vt:lpstr>Volunteer in 2025!</vt:lpstr>
      <vt:lpstr>PowerPoint Presentation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Alyssa Bray</dc:creator>
  <cp:lastModifiedBy>RJ Sirois</cp:lastModifiedBy>
  <cp:revision>261</cp:revision>
  <cp:lastPrinted>2024-07-12T15:11:26Z</cp:lastPrinted>
  <dcterms:created xsi:type="dcterms:W3CDTF">2017-06-15T16:07:11Z</dcterms:created>
  <dcterms:modified xsi:type="dcterms:W3CDTF">2024-11-13T16:44:51Z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0x010100F00A0E66C84F5345B46BA5F7A3838826</vt:lpwstr>
  </property>
</Properties>
</file>