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5" r:id="rId2"/>
    <p:sldId id="337" r:id="rId3"/>
    <p:sldId id="338" r:id="rId4"/>
    <p:sldId id="339" r:id="rId5"/>
    <p:sldId id="409" r:id="rId6"/>
    <p:sldId id="333" r:id="rId7"/>
    <p:sldId id="342" r:id="rId8"/>
    <p:sldId id="330" r:id="rId9"/>
    <p:sldId id="410" r:id="rId10"/>
    <p:sldId id="331" r:id="rId11"/>
    <p:sldId id="335" r:id="rId12"/>
    <p:sldId id="408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332EE3-A54F-4F08-8A15-679999F08548}">
          <p14:sldIdLst>
            <p14:sldId id="405"/>
            <p14:sldId id="337"/>
            <p14:sldId id="338"/>
            <p14:sldId id="339"/>
            <p14:sldId id="409"/>
            <p14:sldId id="333"/>
            <p14:sldId id="342"/>
            <p14:sldId id="330"/>
            <p14:sldId id="410"/>
            <p14:sldId id="331"/>
            <p14:sldId id="335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95327" autoAdjust="0"/>
  </p:normalViewPr>
  <p:slideViewPr>
    <p:cSldViewPr>
      <p:cViewPr varScale="1">
        <p:scale>
          <a:sx n="105" d="100"/>
          <a:sy n="105" d="100"/>
        </p:scale>
        <p:origin x="95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120" y="19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E5BA9-9768-4AD3-B2FE-7164234CD083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A4E2C-239E-4B64-91A8-470B9A1A7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94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D63A9-F4D9-4360-9568-270A9C154D2D}" type="datetimeFigureOut">
              <a:rPr lang="en-US" smtClean="0"/>
              <a:t>11/14/24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03D2-E575-473F-9863-A183AD0A9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4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03D2-E575-473F-9863-A183AD0A92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08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A03D2-E575-473F-9863-A183AD0A92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03D2-E575-473F-9863-A183AD0A92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2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03D2-E575-473F-9863-A183AD0A92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5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03D2-E575-473F-9863-A183AD0A92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8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A03D2-E575-473F-9863-A183AD0A92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75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03D2-E575-473F-9863-A183AD0A92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4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03D2-E575-473F-9863-A183AD0A92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24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03D2-E575-473F-9863-A183AD0A92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2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03D2-E575-473F-9863-A183AD0A92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3601" y="990604"/>
            <a:ext cx="4470401" cy="2895599"/>
          </a:xfrm>
        </p:spPr>
        <p:txBody>
          <a:bodyPr anchor="b">
            <a:normAutofit/>
          </a:bodyPr>
          <a:lstStyle>
            <a:lvl1pPr algn="r">
              <a:defRPr sz="3600" b="0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3600" y="3886200"/>
            <a:ext cx="4470400" cy="14351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304800" y="0"/>
            <a:ext cx="6197600" cy="6858000"/>
          </a:xfrm>
        </p:spPr>
        <p:txBody>
          <a:bodyPr/>
          <a:lstStyle>
            <a:lvl1pPr marL="457200" indent="-457200">
              <a:spcBef>
                <a:spcPts val="600"/>
              </a:spcBef>
              <a:defRPr baseline="0"/>
            </a:lvl1pPr>
          </a:lstStyle>
          <a:p>
            <a:r>
              <a:rPr lang="en-US" dirty="0"/>
              <a:t>Use Stock/High Res Photography</a:t>
            </a:r>
          </a:p>
          <a:p>
            <a:r>
              <a:rPr lang="en-US" dirty="0"/>
              <a:t>Click Icon to Add Photo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799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16200000">
            <a:off x="3225803" y="3276599"/>
            <a:ext cx="6858000" cy="3048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502400" y="-1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04799" y="-1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1862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83C27-D1C9-4FD7-8467-F002550467C1}"/>
              </a:ext>
            </a:extLst>
          </p:cNvPr>
          <p:cNvSpPr txBox="1"/>
          <p:nvPr userDrawn="1"/>
        </p:nvSpPr>
        <p:spPr>
          <a:xfrm>
            <a:off x="6197600" y="152403"/>
            <a:ext cx="568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777224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60996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68595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873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612775"/>
            <a:ext cx="8737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367338"/>
            <a:ext cx="8737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7771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3276599" y="3276599"/>
            <a:ext cx="6858000" cy="3048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EA70F91-9FCA-904B-A713-F9FBCB65F6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4391" y="6141406"/>
            <a:ext cx="2151339" cy="35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7" r:id="rId5"/>
  </p:sldLayoutIdLst>
  <p:transition spd="slow">
    <p:push dir="u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3D28-FB49-A0D1-266C-7438EE84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number on a counter&#10;&#10;Description automatically generated">
            <a:extLst>
              <a:ext uri="{FF2B5EF4-FFF2-40B4-BE49-F238E27FC236}">
                <a16:creationId xmlns:a16="http://schemas.microsoft.com/office/drawing/2014/main" id="{9AD80825-F8FD-8C26-CDB9-04AACDE86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36" y="16002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331206390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990603"/>
            <a:ext cx="4038600" cy="2895599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2590800"/>
            <a:ext cx="4953000" cy="2667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2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Cost of Financing</a:t>
            </a:r>
          </a:p>
        </p:txBody>
      </p:sp>
      <p:pic>
        <p:nvPicPr>
          <p:cNvPr id="9" name="Picture Placeholder 8" descr="A red arrow with white text&#10;&#10;Description automatically generated">
            <a:extLst>
              <a:ext uri="{FF2B5EF4-FFF2-40B4-BE49-F238E27FC236}">
                <a16:creationId xmlns:a16="http://schemas.microsoft.com/office/drawing/2014/main" id="{AFFD6648-3A4E-DE13-DE9E-A81562CAC3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r="24943"/>
          <a:stretch>
            <a:fillRect/>
          </a:stretch>
        </p:blipFill>
        <p:spPr>
          <a:xfrm>
            <a:off x="260507" y="0"/>
            <a:ext cx="62484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5EF24-5FED-53D2-4251-7F7733F9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24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33600"/>
            <a:ext cx="4572000" cy="24384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1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Global &amp; U.S. Elections</a:t>
            </a:r>
          </a:p>
        </p:txBody>
      </p:sp>
      <p:pic>
        <p:nvPicPr>
          <p:cNvPr id="6" name="Picture Placeholder 5" descr="A map of the world with text&#10;&#10;Description automatically generated">
            <a:extLst>
              <a:ext uri="{FF2B5EF4-FFF2-40B4-BE49-F238E27FC236}">
                <a16:creationId xmlns:a16="http://schemas.microsoft.com/office/drawing/2014/main" id="{8AD83DE8-E671-B7B1-8EC5-60C537B0CD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r="24843"/>
          <a:stretch>
            <a:fillRect/>
          </a:stretch>
        </p:blipFill>
        <p:spPr>
          <a:xfrm>
            <a:off x="228600" y="0"/>
            <a:ext cx="63246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339B23-FFAF-1696-6F6C-ED4A3C5D1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9527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9C7F-C7BC-78D2-A2B6-0E33A42D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blue and white poster with white text&#10;&#10;Description automatically generated">
            <a:extLst>
              <a:ext uri="{FF2B5EF4-FFF2-40B4-BE49-F238E27FC236}">
                <a16:creationId xmlns:a16="http://schemas.microsoft.com/office/drawing/2014/main" id="{85CD88CF-EDEF-F719-6AE6-931DDA949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37239"/>
            <a:ext cx="10972800" cy="3651885"/>
          </a:xfrm>
        </p:spPr>
      </p:pic>
    </p:spTree>
    <p:extLst>
      <p:ext uri="{BB962C8B-B14F-4D97-AF65-F5344CB8AC3E}">
        <p14:creationId xmlns:p14="http://schemas.microsoft.com/office/powerpoint/2010/main" val="28217517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1800" y="2425701"/>
            <a:ext cx="5257800" cy="289559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10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Price Expectations Gap</a:t>
            </a:r>
          </a:p>
        </p:txBody>
      </p:sp>
      <p:pic>
        <p:nvPicPr>
          <p:cNvPr id="8" name="Picture Placeholder 7" descr="A person in a suit sitting at a table&#10;&#10;Description automatically generated">
            <a:extLst>
              <a:ext uri="{FF2B5EF4-FFF2-40B4-BE49-F238E27FC236}">
                <a16:creationId xmlns:a16="http://schemas.microsoft.com/office/drawing/2014/main" id="{AADC0D03-D5E0-0EED-8C81-F71A50FC1C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4626"/>
          <a:stretch>
            <a:fillRect/>
          </a:stretch>
        </p:blipFill>
        <p:spPr>
          <a:xfrm>
            <a:off x="228600" y="0"/>
            <a:ext cx="63246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3C7A5-483E-1EA9-4206-8F35D5A62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735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0" y="2590800"/>
            <a:ext cx="5334000" cy="27432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9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Office Vacancies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 &amp; The Tax Base</a:t>
            </a:r>
          </a:p>
        </p:txBody>
      </p:sp>
      <p:pic>
        <p:nvPicPr>
          <p:cNvPr id="9" name="Picture Placeholder 8" descr="Looking up view of tall buildings&#10;&#10;Description automatically generated">
            <a:extLst>
              <a:ext uri="{FF2B5EF4-FFF2-40B4-BE49-F238E27FC236}">
                <a16:creationId xmlns:a16="http://schemas.microsoft.com/office/drawing/2014/main" id="{D415AA1D-26A8-4F10-1300-DD6F14DF99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3" r="25073"/>
          <a:stretch>
            <a:fillRect/>
          </a:stretch>
        </p:blipFill>
        <p:spPr>
          <a:xfrm>
            <a:off x="228600" y="0"/>
            <a:ext cx="63246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AC659-FD06-AAB9-8717-60EB89B69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03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3600" y="2438400"/>
            <a:ext cx="4470400" cy="28829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8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Sustainability</a:t>
            </a:r>
          </a:p>
        </p:txBody>
      </p:sp>
      <p:pic>
        <p:nvPicPr>
          <p:cNvPr id="8" name="Picture Placeholder 7" descr="A map of different colors&#10;&#10;Description automatically generated">
            <a:extLst>
              <a:ext uri="{FF2B5EF4-FFF2-40B4-BE49-F238E27FC236}">
                <a16:creationId xmlns:a16="http://schemas.microsoft.com/office/drawing/2014/main" id="{F40732A8-1BB8-4A43-3DA3-B2A7F13944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r="25169"/>
          <a:stretch>
            <a:fillRect/>
          </a:stretch>
        </p:blipFill>
        <p:spPr>
          <a:xfrm>
            <a:off x="228600" y="0"/>
            <a:ext cx="63246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0891F-21A1-F01E-258A-85B96A3EC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909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3600" y="2438400"/>
            <a:ext cx="4470400" cy="28829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7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Artificial Intelligence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7" name="Picture Placeholder 6" descr="A blue face with lines and dots&#10;&#10;Description automatically generated">
            <a:extLst>
              <a:ext uri="{FF2B5EF4-FFF2-40B4-BE49-F238E27FC236}">
                <a16:creationId xmlns:a16="http://schemas.microsoft.com/office/drawing/2014/main" id="{34ACAF3F-276F-B450-0D53-8C994291EB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r="24452"/>
          <a:stretch>
            <a:fillRect/>
          </a:stretch>
        </p:blipFill>
        <p:spPr>
          <a:xfrm>
            <a:off x="228600" y="0"/>
            <a:ext cx="6324600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162B2A-0377-32FA-02A6-ED6697420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94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903" y="1676400"/>
            <a:ext cx="4673599" cy="3276599"/>
          </a:xfrm>
        </p:spPr>
        <p:txBody>
          <a:bodyPr>
            <a:normAutofit/>
          </a:bodyPr>
          <a:lstStyle/>
          <a:p>
            <a:pPr algn="ctr"/>
            <a:br>
              <a:rPr lang="en-US" sz="4400" dirty="0"/>
            </a:br>
            <a:r>
              <a:rPr lang="en-US" sz="7200" b="1" dirty="0">
                <a:solidFill>
                  <a:schemeClr val="accent1"/>
                </a:solidFill>
              </a:rPr>
              <a:t>6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Housing Attainability</a:t>
            </a:r>
            <a:endParaRPr lang="en-US" sz="4400" dirty="0"/>
          </a:p>
        </p:txBody>
      </p:sp>
      <p:pic>
        <p:nvPicPr>
          <p:cNvPr id="8" name="Picture Placeholder 7" descr="A aerial view of a construction site&#10;&#10;Description automatically generated">
            <a:extLst>
              <a:ext uri="{FF2B5EF4-FFF2-40B4-BE49-F238E27FC236}">
                <a16:creationId xmlns:a16="http://schemas.microsoft.com/office/drawing/2014/main" id="{EF353E1A-7C35-CDC8-D0D4-A6D2B689BE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7" r="24497"/>
          <a:stretch>
            <a:fillRect/>
          </a:stretch>
        </p:blipFill>
        <p:spPr>
          <a:xfrm>
            <a:off x="228600" y="0"/>
            <a:ext cx="63246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159985-5ADC-999C-A093-CA4463375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035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00" y="2362200"/>
            <a:ext cx="5105400" cy="24384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5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Insurance Costs</a:t>
            </a:r>
          </a:p>
        </p:txBody>
      </p:sp>
      <p:pic>
        <p:nvPicPr>
          <p:cNvPr id="8" name="Picture Placeholder 7" descr="A house destroyed by a hurricane&#10;&#10;Description automatically generated">
            <a:extLst>
              <a:ext uri="{FF2B5EF4-FFF2-40B4-BE49-F238E27FC236}">
                <a16:creationId xmlns:a16="http://schemas.microsoft.com/office/drawing/2014/main" id="{A1C25A94-55F0-645F-684B-74B094EFCF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r="24751"/>
          <a:stretch>
            <a:fillRect/>
          </a:stretch>
        </p:blipFill>
        <p:spPr>
          <a:xfrm>
            <a:off x="228600" y="0"/>
            <a:ext cx="6324600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0B0A5B-F243-7B73-900D-166CE74CD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800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3600" y="2425701"/>
            <a:ext cx="4470400" cy="289559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4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Geopolitics &amp; Regional Wars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57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Placeholder 9" descr="A close-up of a chess board&#10;&#10;Description automatically generated">
            <a:extLst>
              <a:ext uri="{FF2B5EF4-FFF2-40B4-BE49-F238E27FC236}">
                <a16:creationId xmlns:a16="http://schemas.microsoft.com/office/drawing/2014/main" id="{90064987-9197-F1C4-8E4C-F0C15FED72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r="24890"/>
          <a:stretch>
            <a:fillRect/>
          </a:stretch>
        </p:blipFill>
        <p:spPr>
          <a:xfrm>
            <a:off x="225504" y="0"/>
            <a:ext cx="63246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21460A-F0DC-AFF7-EE15-14BB4DFA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646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00" y="2362200"/>
            <a:ext cx="4953000" cy="24384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</a:rPr>
              <a:t>3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Loan Maturities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 &amp; Debt Repricing</a:t>
            </a:r>
          </a:p>
        </p:txBody>
      </p:sp>
      <p:pic>
        <p:nvPicPr>
          <p:cNvPr id="12" name="Picture Placeholder 11" descr="A close-up of several different currency notes&#10;&#10;Description automatically generated">
            <a:extLst>
              <a:ext uri="{FF2B5EF4-FFF2-40B4-BE49-F238E27FC236}">
                <a16:creationId xmlns:a16="http://schemas.microsoft.com/office/drawing/2014/main" id="{343F02E4-D800-E219-ACF5-81FD687567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r="24787"/>
          <a:stretch>
            <a:fillRect/>
          </a:stretch>
        </p:blipFill>
        <p:spPr>
          <a:xfrm>
            <a:off x="228600" y="0"/>
            <a:ext cx="63246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6776ED-03B0-AA55-756A-315761E0D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228604"/>
            <a:ext cx="19722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175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5003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E Altern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11025</TotalTime>
  <Words>80</Words>
  <Application>Microsoft Macintosh PowerPoint</Application>
  <PresentationFormat>Widescreen</PresentationFormat>
  <Paragraphs>26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   </vt:lpstr>
      <vt:lpstr>   </vt:lpstr>
      <vt:lpstr>PowerPoint Presentation</vt:lpstr>
      <vt:lpstr>PowerPoint Presentation</vt:lpstr>
      <vt:lpstr> 6 Housing Attainability</vt:lpstr>
      <vt:lpstr>PowerPoint Presentation</vt:lpstr>
      <vt:lpstr>   </vt:lpstr>
      <vt:lpstr>PowerPoint Presentation</vt:lpstr>
      <vt:lpstr> 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Bray</dc:creator>
  <cp:lastModifiedBy>RJ Sirois</cp:lastModifiedBy>
  <cp:revision>671</cp:revision>
  <cp:lastPrinted>2021-06-23T21:42:12Z</cp:lastPrinted>
  <dcterms:created xsi:type="dcterms:W3CDTF">2017-06-15T16:07:11Z</dcterms:created>
  <dcterms:modified xsi:type="dcterms:W3CDTF">2024-11-14T22:43:58Z</dcterms:modified>
</cp:coreProperties>
</file>